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1"/>
  </p:sldMasterIdLst>
  <p:notesMasterIdLst>
    <p:notesMasterId r:id="rId52"/>
  </p:notesMasterIdLst>
  <p:handoutMasterIdLst>
    <p:handoutMasterId r:id="rId53"/>
  </p:handoutMasterIdLst>
  <p:sldIdLst>
    <p:sldId id="257" r:id="rId2"/>
    <p:sldId id="348" r:id="rId3"/>
    <p:sldId id="260" r:id="rId4"/>
    <p:sldId id="338" r:id="rId5"/>
    <p:sldId id="261" r:id="rId6"/>
    <p:sldId id="263" r:id="rId7"/>
    <p:sldId id="264" r:id="rId8"/>
    <p:sldId id="265" r:id="rId9"/>
    <p:sldId id="266" r:id="rId10"/>
    <p:sldId id="330" r:id="rId11"/>
    <p:sldId id="268" r:id="rId12"/>
    <p:sldId id="269" r:id="rId13"/>
    <p:sldId id="345" r:id="rId14"/>
    <p:sldId id="271" r:id="rId15"/>
    <p:sldId id="272" r:id="rId16"/>
    <p:sldId id="273" r:id="rId17"/>
    <p:sldId id="274" r:id="rId18"/>
    <p:sldId id="343" r:id="rId19"/>
    <p:sldId id="342" r:id="rId20"/>
    <p:sldId id="275" r:id="rId21"/>
    <p:sldId id="339" r:id="rId22"/>
    <p:sldId id="279" r:id="rId23"/>
    <p:sldId id="281" r:id="rId24"/>
    <p:sldId id="331" r:id="rId25"/>
    <p:sldId id="282" r:id="rId26"/>
    <p:sldId id="285" r:id="rId27"/>
    <p:sldId id="287" r:id="rId28"/>
    <p:sldId id="346" r:id="rId29"/>
    <p:sldId id="332" r:id="rId30"/>
    <p:sldId id="292" r:id="rId31"/>
    <p:sldId id="293" r:id="rId32"/>
    <p:sldId id="294" r:id="rId33"/>
    <p:sldId id="296" r:id="rId34"/>
    <p:sldId id="298" r:id="rId35"/>
    <p:sldId id="340" r:id="rId36"/>
    <p:sldId id="302" r:id="rId37"/>
    <p:sldId id="303" r:id="rId38"/>
    <p:sldId id="304" r:id="rId39"/>
    <p:sldId id="305" r:id="rId40"/>
    <p:sldId id="306" r:id="rId41"/>
    <p:sldId id="307" r:id="rId42"/>
    <p:sldId id="308" r:id="rId43"/>
    <p:sldId id="309" r:id="rId44"/>
    <p:sldId id="311" r:id="rId45"/>
    <p:sldId id="313" r:id="rId46"/>
    <p:sldId id="314" r:id="rId47"/>
    <p:sldId id="315" r:id="rId48"/>
    <p:sldId id="333" r:id="rId49"/>
    <p:sldId id="334" r:id="rId50"/>
    <p:sldId id="347" r:id="rId51"/>
  </p:sldIdLst>
  <p:sldSz cx="9144000" cy="6858000" type="screen4x3"/>
  <p:notesSz cx="9296400" cy="7010400"/>
  <p:defaultTex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81" autoAdjust="0"/>
  </p:normalViewPr>
  <p:slideViewPr>
    <p:cSldViewPr>
      <p:cViewPr varScale="1">
        <p:scale>
          <a:sx n="133" d="100"/>
          <a:sy n="133" d="100"/>
        </p:scale>
        <p:origin x="2441" y="79"/>
      </p:cViewPr>
      <p:guideLst>
        <p:guide orient="horz" pos="2160"/>
        <p:guide pos="2880"/>
      </p:guideLst>
    </p:cSldViewPr>
  </p:slideViewPr>
  <p:notesTextViewPr>
    <p:cViewPr>
      <p:scale>
        <a:sx n="1" d="1"/>
        <a:sy n="1" d="1"/>
      </p:scale>
      <p:origin x="0" y="0"/>
    </p:cViewPr>
  </p:notesTextViewPr>
  <p:sorterViewPr>
    <p:cViewPr varScale="1">
      <p:scale>
        <a:sx n="1" d="1"/>
        <a:sy n="1" d="1"/>
      </p:scale>
      <p:origin x="0" y="421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diagrams/_rels/data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image" Target="../media/image7.png"/></Relationships>
</file>

<file path=ppt/diagrams/_rels/data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image" Target="../media/image12.png"/></Relationships>
</file>

<file path=ppt/diagrams/_rels/drawing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image" Target="../media/image7.png"/></Relationships>
</file>

<file path=ppt/diagrams/_rels/drawing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CE192C-5B38-438D-8327-59CFC58E08E0}"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2505D256-632D-41AB-8143-2368D8D0DCE3}">
      <dgm:prSet phldrT="[Text]">
        <dgm:style>
          <a:lnRef idx="3">
            <a:schemeClr val="lt1"/>
          </a:lnRef>
          <a:fillRef idx="1">
            <a:schemeClr val="accent1"/>
          </a:fillRef>
          <a:effectRef idx="1">
            <a:schemeClr val="accent1"/>
          </a:effectRef>
          <a:fontRef idx="minor">
            <a:schemeClr val="lt1"/>
          </a:fontRef>
        </dgm:style>
      </dgm:prSet>
      <dgm:spPr>
        <a:solidFill>
          <a:srgbClr val="00CC00"/>
        </a:solidFill>
      </dgm:spPr>
      <dgm:t>
        <a:bodyPr/>
        <a:lstStyle/>
        <a:p>
          <a:r>
            <a:rPr lang="en-US" dirty="0"/>
            <a:t>Financial System Overview (2)</a:t>
          </a:r>
        </a:p>
      </dgm:t>
    </dgm:pt>
    <dgm:pt modelId="{7895EF1B-A461-4805-9508-024A913E97CE}" type="parTrans" cxnId="{681CD69E-5AA4-41DE-8165-C4E4B3EE2464}">
      <dgm:prSet/>
      <dgm:spPr/>
      <dgm:t>
        <a:bodyPr/>
        <a:lstStyle/>
        <a:p>
          <a:endParaRPr lang="en-US">
            <a:solidFill>
              <a:schemeClr val="tx1"/>
            </a:solidFill>
          </a:endParaRPr>
        </a:p>
      </dgm:t>
    </dgm:pt>
    <dgm:pt modelId="{EA44D30A-2DE7-47C4-BE7B-87A0EC6D0D9B}" type="sibTrans" cxnId="{681CD69E-5AA4-41DE-8165-C4E4B3EE2464}">
      <dgm:prSet/>
      <dgm:spPr/>
      <dgm:t>
        <a:bodyPr/>
        <a:lstStyle/>
        <a:p>
          <a:endParaRPr lang="en-US">
            <a:solidFill>
              <a:schemeClr val="tx1"/>
            </a:solidFill>
          </a:endParaRPr>
        </a:p>
      </dgm:t>
    </dgm:pt>
    <dgm:pt modelId="{DB8C2AE1-C607-46D9-B7BC-9C079F154EDB}">
      <dgm:prSet phldrT="[Text]">
        <dgm:style>
          <a:lnRef idx="3">
            <a:schemeClr val="lt1"/>
          </a:lnRef>
          <a:fillRef idx="1">
            <a:schemeClr val="accent1"/>
          </a:fillRef>
          <a:effectRef idx="1">
            <a:schemeClr val="accent1"/>
          </a:effectRef>
          <a:fontRef idx="minor">
            <a:schemeClr val="lt1"/>
          </a:fontRef>
        </dgm:style>
      </dgm:prSet>
      <dgm:spPr/>
      <dgm:t>
        <a:bodyPr/>
        <a:lstStyle/>
        <a:p>
          <a:r>
            <a:rPr lang="en-US" dirty="0"/>
            <a:t>Financial Markets</a:t>
          </a:r>
        </a:p>
      </dgm:t>
    </dgm:pt>
    <dgm:pt modelId="{5133BE77-4562-47A2-9241-7C7268CD54BA}" type="parTrans" cxnId="{6C7554A5-0C0E-40A5-918B-23325D808E56}">
      <dgm:prSet/>
      <dgm:spPr/>
      <dgm:t>
        <a:bodyPr/>
        <a:lstStyle/>
        <a:p>
          <a:endParaRPr lang="en-US">
            <a:solidFill>
              <a:schemeClr val="tx1"/>
            </a:solidFill>
          </a:endParaRPr>
        </a:p>
      </dgm:t>
    </dgm:pt>
    <dgm:pt modelId="{861C31A7-F4ED-49AD-A6B3-6AB12CE8101A}" type="sibTrans" cxnId="{6C7554A5-0C0E-40A5-918B-23325D808E56}">
      <dgm:prSet/>
      <dgm:spPr/>
      <dgm:t>
        <a:bodyPr/>
        <a:lstStyle/>
        <a:p>
          <a:endParaRPr lang="en-US">
            <a:solidFill>
              <a:schemeClr val="tx1"/>
            </a:solidFill>
          </a:endParaRPr>
        </a:p>
      </dgm:t>
    </dgm:pt>
    <dgm:pt modelId="{5468CCFA-C375-4F43-B8EF-EB8E04F05ECA}">
      <dgm:prSet phldrT="[Text]">
        <dgm:style>
          <a:lnRef idx="3">
            <a:schemeClr val="lt1"/>
          </a:lnRef>
          <a:fillRef idx="1">
            <a:schemeClr val="accent1"/>
          </a:fillRef>
          <a:effectRef idx="1">
            <a:schemeClr val="accent1"/>
          </a:effectRef>
          <a:fontRef idx="minor">
            <a:schemeClr val="lt1"/>
          </a:fontRef>
        </dgm:style>
      </dgm:prSet>
      <dgm:spPr/>
      <dgm:t>
        <a:bodyPr/>
        <a:lstStyle/>
        <a:p>
          <a:r>
            <a:rPr lang="en-US" dirty="0"/>
            <a:t>Financial Institutions</a:t>
          </a:r>
        </a:p>
      </dgm:t>
    </dgm:pt>
    <dgm:pt modelId="{2753CF90-C8DC-4E71-8F9F-9E59A3F3F343}" type="parTrans" cxnId="{E8FA2FE7-8C40-4F8E-97A4-1799480FCA64}">
      <dgm:prSet/>
      <dgm:spPr/>
      <dgm:t>
        <a:bodyPr/>
        <a:lstStyle/>
        <a:p>
          <a:endParaRPr lang="en-US">
            <a:solidFill>
              <a:schemeClr val="tx1"/>
            </a:solidFill>
          </a:endParaRPr>
        </a:p>
      </dgm:t>
    </dgm:pt>
    <dgm:pt modelId="{199E86E7-D47E-424E-89B7-6A599EE25664}" type="sibTrans" cxnId="{E8FA2FE7-8C40-4F8E-97A4-1799480FCA64}">
      <dgm:prSet/>
      <dgm:spPr/>
      <dgm:t>
        <a:bodyPr/>
        <a:lstStyle/>
        <a:p>
          <a:endParaRPr lang="en-US">
            <a:solidFill>
              <a:schemeClr val="tx1"/>
            </a:solidFill>
          </a:endParaRPr>
        </a:p>
      </dgm:t>
    </dgm:pt>
    <dgm:pt modelId="{AD11CE10-E146-46B7-8766-0214B70AFB41}">
      <dgm:prSet>
        <dgm:style>
          <a:lnRef idx="3">
            <a:schemeClr val="lt1"/>
          </a:lnRef>
          <a:fillRef idx="1">
            <a:schemeClr val="accent1"/>
          </a:fillRef>
          <a:effectRef idx="1">
            <a:schemeClr val="accent1"/>
          </a:effectRef>
          <a:fontRef idx="minor">
            <a:schemeClr val="lt1"/>
          </a:fontRef>
        </dgm:style>
      </dgm:prSet>
      <dgm:spPr/>
      <dgm:t>
        <a:bodyPr/>
        <a:lstStyle/>
        <a:p>
          <a:r>
            <a:rPr lang="en-US" dirty="0"/>
            <a:t>Bond Market (3,5,12)</a:t>
          </a:r>
        </a:p>
      </dgm:t>
    </dgm:pt>
    <dgm:pt modelId="{B038C4E9-B403-47F3-ACAB-9BD2C9E13838}" type="parTrans" cxnId="{FAEC3A2A-1179-4E98-9BDE-3035732C1E92}">
      <dgm:prSet/>
      <dgm:spPr/>
      <dgm:t>
        <a:bodyPr/>
        <a:lstStyle/>
        <a:p>
          <a:endParaRPr lang="en-US">
            <a:solidFill>
              <a:schemeClr val="tx1"/>
            </a:solidFill>
          </a:endParaRPr>
        </a:p>
      </dgm:t>
    </dgm:pt>
    <dgm:pt modelId="{7F059A29-8F30-48C0-8123-33AAE9DCA1EE}" type="sibTrans" cxnId="{FAEC3A2A-1179-4E98-9BDE-3035732C1E92}">
      <dgm:prSet/>
      <dgm:spPr/>
      <dgm:t>
        <a:bodyPr/>
        <a:lstStyle/>
        <a:p>
          <a:endParaRPr lang="en-US">
            <a:solidFill>
              <a:schemeClr val="tx1"/>
            </a:solidFill>
          </a:endParaRPr>
        </a:p>
      </dgm:t>
    </dgm:pt>
    <dgm:pt modelId="{4F020579-8143-4DA4-9C45-EF76927620B0}">
      <dgm:prSet>
        <dgm:style>
          <a:lnRef idx="3">
            <a:schemeClr val="lt1"/>
          </a:lnRef>
          <a:fillRef idx="1">
            <a:schemeClr val="accent1"/>
          </a:fillRef>
          <a:effectRef idx="1">
            <a:schemeClr val="accent1"/>
          </a:effectRef>
          <a:fontRef idx="minor">
            <a:schemeClr val="lt1"/>
          </a:fontRef>
        </dgm:style>
      </dgm:prSet>
      <dgm:spPr/>
      <dgm:t>
        <a:bodyPr/>
        <a:lstStyle/>
        <a:p>
          <a:r>
            <a:rPr lang="en-US" dirty="0"/>
            <a:t>Stock Market (13,6)</a:t>
          </a:r>
        </a:p>
      </dgm:t>
    </dgm:pt>
    <dgm:pt modelId="{D67FEEA1-B2E3-4110-AA03-2A30A235F720}" type="parTrans" cxnId="{7CA92EE9-EA1C-4A8C-B30B-BD36F9CC4751}">
      <dgm:prSet/>
      <dgm:spPr/>
      <dgm:t>
        <a:bodyPr/>
        <a:lstStyle/>
        <a:p>
          <a:endParaRPr lang="en-US">
            <a:solidFill>
              <a:schemeClr val="tx1"/>
            </a:solidFill>
          </a:endParaRPr>
        </a:p>
      </dgm:t>
    </dgm:pt>
    <dgm:pt modelId="{6BD375EA-8D17-4A3E-BBDD-E8C65F2BE2E9}" type="sibTrans" cxnId="{7CA92EE9-EA1C-4A8C-B30B-BD36F9CC4751}">
      <dgm:prSet/>
      <dgm:spPr/>
      <dgm:t>
        <a:bodyPr/>
        <a:lstStyle/>
        <a:p>
          <a:endParaRPr lang="en-US">
            <a:solidFill>
              <a:schemeClr val="tx1"/>
            </a:solidFill>
          </a:endParaRPr>
        </a:p>
      </dgm:t>
    </dgm:pt>
    <dgm:pt modelId="{9977BC23-DC69-4E9B-BCD8-C013A39082B4}">
      <dgm:prSet>
        <dgm:style>
          <a:lnRef idx="3">
            <a:schemeClr val="lt1"/>
          </a:lnRef>
          <a:fillRef idx="1">
            <a:schemeClr val="accent1"/>
          </a:fillRef>
          <a:effectRef idx="1">
            <a:schemeClr val="accent1"/>
          </a:effectRef>
          <a:fontRef idx="minor">
            <a:schemeClr val="lt1"/>
          </a:fontRef>
        </dgm:style>
      </dgm:prSet>
      <dgm:spPr/>
      <dgm:t>
        <a:bodyPr/>
        <a:lstStyle/>
        <a:p>
          <a:r>
            <a:rPr lang="en-US" dirty="0"/>
            <a:t>Money Market (11)</a:t>
          </a:r>
        </a:p>
      </dgm:t>
    </dgm:pt>
    <dgm:pt modelId="{9EA48992-1B93-407C-BCFF-B26184B98EBF}" type="parTrans" cxnId="{AF5BFFDB-BAE0-4E8E-A085-38891F377CFD}">
      <dgm:prSet/>
      <dgm:spPr/>
      <dgm:t>
        <a:bodyPr/>
        <a:lstStyle/>
        <a:p>
          <a:endParaRPr lang="en-US">
            <a:solidFill>
              <a:schemeClr val="tx1"/>
            </a:solidFill>
          </a:endParaRPr>
        </a:p>
      </dgm:t>
    </dgm:pt>
    <dgm:pt modelId="{DE0FCEBA-14E8-4A47-9D4B-E343B33D840D}" type="sibTrans" cxnId="{AF5BFFDB-BAE0-4E8E-A085-38891F377CFD}">
      <dgm:prSet/>
      <dgm:spPr/>
      <dgm:t>
        <a:bodyPr/>
        <a:lstStyle/>
        <a:p>
          <a:endParaRPr lang="en-US">
            <a:solidFill>
              <a:schemeClr val="tx1"/>
            </a:solidFill>
          </a:endParaRPr>
        </a:p>
      </dgm:t>
    </dgm:pt>
    <dgm:pt modelId="{4A84F4E2-901D-46CB-9BD2-D4857AC558EB}">
      <dgm:prSet>
        <dgm:style>
          <a:lnRef idx="3">
            <a:schemeClr val="lt1"/>
          </a:lnRef>
          <a:fillRef idx="1">
            <a:schemeClr val="accent1"/>
          </a:fillRef>
          <a:effectRef idx="1">
            <a:schemeClr val="accent1"/>
          </a:effectRef>
          <a:fontRef idx="minor">
            <a:schemeClr val="lt1"/>
          </a:fontRef>
        </dgm:style>
      </dgm:prSet>
      <dgm:spPr/>
      <dgm:t>
        <a:bodyPr/>
        <a:lstStyle/>
        <a:p>
          <a:r>
            <a:rPr lang="en-US" dirty="0"/>
            <a:t>Mortgage Market (14)</a:t>
          </a:r>
        </a:p>
      </dgm:t>
    </dgm:pt>
    <dgm:pt modelId="{64D4AF11-05F3-483B-9A74-E780FBCD1DA1}" type="parTrans" cxnId="{F4F3E8A0-27B6-4592-B31D-81E5FB776FD5}">
      <dgm:prSet/>
      <dgm:spPr/>
      <dgm:t>
        <a:bodyPr/>
        <a:lstStyle/>
        <a:p>
          <a:endParaRPr lang="en-US">
            <a:solidFill>
              <a:schemeClr val="tx1"/>
            </a:solidFill>
          </a:endParaRPr>
        </a:p>
      </dgm:t>
    </dgm:pt>
    <dgm:pt modelId="{9F03C556-D999-4D1A-A297-53D835A36266}" type="sibTrans" cxnId="{F4F3E8A0-27B6-4592-B31D-81E5FB776FD5}">
      <dgm:prSet/>
      <dgm:spPr/>
      <dgm:t>
        <a:bodyPr/>
        <a:lstStyle/>
        <a:p>
          <a:endParaRPr lang="en-US">
            <a:solidFill>
              <a:schemeClr val="tx1"/>
            </a:solidFill>
          </a:endParaRPr>
        </a:p>
      </dgm:t>
    </dgm:pt>
    <dgm:pt modelId="{9BD4052D-381B-4199-9CDD-79A2696BFCE0}">
      <dgm:prSet>
        <dgm:style>
          <a:lnRef idx="3">
            <a:schemeClr val="lt1"/>
          </a:lnRef>
          <a:fillRef idx="1">
            <a:schemeClr val="accent1"/>
          </a:fillRef>
          <a:effectRef idx="1">
            <a:schemeClr val="accent1"/>
          </a:effectRef>
          <a:fontRef idx="minor">
            <a:schemeClr val="lt1"/>
          </a:fontRef>
        </dgm:style>
      </dgm:prSet>
      <dgm:spPr/>
      <dgm:t>
        <a:bodyPr/>
        <a:lstStyle/>
        <a:p>
          <a:r>
            <a:rPr lang="en-US" dirty="0"/>
            <a:t>Why Exists (7)</a:t>
          </a:r>
        </a:p>
      </dgm:t>
    </dgm:pt>
    <dgm:pt modelId="{F8823F64-0AB5-4A7A-A3B2-00F5C3298998}" type="parTrans" cxnId="{1F215E9B-AF70-4DE0-8B01-4C397B7D97A5}">
      <dgm:prSet/>
      <dgm:spPr/>
      <dgm:t>
        <a:bodyPr/>
        <a:lstStyle/>
        <a:p>
          <a:endParaRPr lang="en-US">
            <a:solidFill>
              <a:schemeClr val="tx1"/>
            </a:solidFill>
          </a:endParaRPr>
        </a:p>
      </dgm:t>
    </dgm:pt>
    <dgm:pt modelId="{D4FCF99D-CFDB-4FDA-A22C-368A4E75CE02}" type="sibTrans" cxnId="{1F215E9B-AF70-4DE0-8B01-4C397B7D97A5}">
      <dgm:prSet/>
      <dgm:spPr/>
      <dgm:t>
        <a:bodyPr/>
        <a:lstStyle/>
        <a:p>
          <a:endParaRPr lang="en-US">
            <a:solidFill>
              <a:schemeClr val="tx1"/>
            </a:solidFill>
          </a:endParaRPr>
        </a:p>
      </dgm:t>
    </dgm:pt>
    <dgm:pt modelId="{5E319B0B-5AA0-4FBC-91DE-946BEADDB831}">
      <dgm:prSet>
        <dgm:style>
          <a:lnRef idx="3">
            <a:schemeClr val="lt1"/>
          </a:lnRef>
          <a:fillRef idx="1">
            <a:schemeClr val="accent1"/>
          </a:fillRef>
          <a:effectRef idx="1">
            <a:schemeClr val="accent1"/>
          </a:effectRef>
          <a:fontRef idx="minor">
            <a:schemeClr val="lt1"/>
          </a:fontRef>
        </dgm:style>
      </dgm:prSet>
      <dgm:spPr/>
      <dgm:t>
        <a:bodyPr/>
        <a:lstStyle/>
        <a:p>
          <a:r>
            <a:rPr lang="en-US" dirty="0"/>
            <a:t>Banking Industry (19)</a:t>
          </a:r>
        </a:p>
      </dgm:t>
    </dgm:pt>
    <dgm:pt modelId="{1D53FBAD-6015-4443-8C85-D79EBBE8A557}" type="parTrans" cxnId="{294C332F-7E97-46FF-854F-8D5B86E4CE9A}">
      <dgm:prSet/>
      <dgm:spPr/>
      <dgm:t>
        <a:bodyPr/>
        <a:lstStyle/>
        <a:p>
          <a:endParaRPr lang="en-US">
            <a:solidFill>
              <a:schemeClr val="tx1"/>
            </a:solidFill>
          </a:endParaRPr>
        </a:p>
      </dgm:t>
    </dgm:pt>
    <dgm:pt modelId="{3DE125DE-4FA0-4C38-85FF-DEFD1A3D3572}" type="sibTrans" cxnId="{294C332F-7E97-46FF-854F-8D5B86E4CE9A}">
      <dgm:prSet/>
      <dgm:spPr/>
      <dgm:t>
        <a:bodyPr/>
        <a:lstStyle/>
        <a:p>
          <a:endParaRPr lang="en-US">
            <a:solidFill>
              <a:schemeClr val="tx1"/>
            </a:solidFill>
          </a:endParaRPr>
        </a:p>
      </dgm:t>
    </dgm:pt>
    <dgm:pt modelId="{2562C2C8-3D72-400F-968E-57A4622CFC48}">
      <dgm:prSet>
        <dgm:style>
          <a:lnRef idx="3">
            <a:schemeClr val="lt1"/>
          </a:lnRef>
          <a:fillRef idx="1">
            <a:schemeClr val="accent1"/>
          </a:fillRef>
          <a:effectRef idx="1">
            <a:schemeClr val="accent1"/>
          </a:effectRef>
          <a:fontRef idx="minor">
            <a:schemeClr val="lt1"/>
          </a:fontRef>
        </dgm:style>
      </dgm:prSet>
      <dgm:spPr/>
      <dgm:t>
        <a:bodyPr/>
        <a:lstStyle/>
        <a:p>
          <a:r>
            <a:rPr lang="en-US" dirty="0"/>
            <a:t>Mutual Fund Industry(20)</a:t>
          </a:r>
        </a:p>
      </dgm:t>
    </dgm:pt>
    <dgm:pt modelId="{918D5C68-3C1D-425F-BC57-4CEB4C2B6C59}" type="parTrans" cxnId="{5CB18ADA-C1B9-4706-BDE2-2CC7EFA4FBAC}">
      <dgm:prSet/>
      <dgm:spPr/>
      <dgm:t>
        <a:bodyPr/>
        <a:lstStyle/>
        <a:p>
          <a:endParaRPr lang="en-US">
            <a:solidFill>
              <a:schemeClr val="tx1"/>
            </a:solidFill>
          </a:endParaRPr>
        </a:p>
      </dgm:t>
    </dgm:pt>
    <dgm:pt modelId="{176BAF94-88D9-4F3B-981E-EDFB241BA64A}" type="sibTrans" cxnId="{5CB18ADA-C1B9-4706-BDE2-2CC7EFA4FBAC}">
      <dgm:prSet/>
      <dgm:spPr/>
      <dgm:t>
        <a:bodyPr/>
        <a:lstStyle/>
        <a:p>
          <a:endParaRPr lang="en-US">
            <a:solidFill>
              <a:schemeClr val="tx1"/>
            </a:solidFill>
          </a:endParaRPr>
        </a:p>
      </dgm:t>
    </dgm:pt>
    <dgm:pt modelId="{ACADB673-10C5-458F-9F9D-7E3825FA946A}" type="pres">
      <dgm:prSet presAssocID="{23CE192C-5B38-438D-8327-59CFC58E08E0}" presName="hierChild1" presStyleCnt="0">
        <dgm:presLayoutVars>
          <dgm:orgChart val="1"/>
          <dgm:chPref val="1"/>
          <dgm:dir/>
          <dgm:animOne val="branch"/>
          <dgm:animLvl val="lvl"/>
          <dgm:resizeHandles/>
        </dgm:presLayoutVars>
      </dgm:prSet>
      <dgm:spPr/>
    </dgm:pt>
    <dgm:pt modelId="{324C4A52-F45A-4CCF-A157-0FC11971F8D1}" type="pres">
      <dgm:prSet presAssocID="{2505D256-632D-41AB-8143-2368D8D0DCE3}" presName="hierRoot1" presStyleCnt="0">
        <dgm:presLayoutVars>
          <dgm:hierBranch val="init"/>
        </dgm:presLayoutVars>
      </dgm:prSet>
      <dgm:spPr/>
    </dgm:pt>
    <dgm:pt modelId="{96B4E56A-9BDC-4F5A-9711-304F166B4B7D}" type="pres">
      <dgm:prSet presAssocID="{2505D256-632D-41AB-8143-2368D8D0DCE3}" presName="rootComposite1" presStyleCnt="0"/>
      <dgm:spPr/>
    </dgm:pt>
    <dgm:pt modelId="{A87B3E25-BA8F-4795-B6D0-6960469CD281}" type="pres">
      <dgm:prSet presAssocID="{2505D256-632D-41AB-8143-2368D8D0DCE3}" presName="rootText1" presStyleLbl="node0" presStyleIdx="0" presStyleCnt="1" custScaleX="323182">
        <dgm:presLayoutVars>
          <dgm:chPref val="3"/>
        </dgm:presLayoutVars>
      </dgm:prSet>
      <dgm:spPr/>
    </dgm:pt>
    <dgm:pt modelId="{AC4FB714-64C5-4DB4-9221-0590F7CD8904}" type="pres">
      <dgm:prSet presAssocID="{2505D256-632D-41AB-8143-2368D8D0DCE3}" presName="rootConnector1" presStyleLbl="node1" presStyleIdx="0" presStyleCnt="0"/>
      <dgm:spPr/>
    </dgm:pt>
    <dgm:pt modelId="{C3B5B445-53FC-485C-93A9-109D361EEDEF}" type="pres">
      <dgm:prSet presAssocID="{2505D256-632D-41AB-8143-2368D8D0DCE3}" presName="hierChild2" presStyleCnt="0"/>
      <dgm:spPr/>
    </dgm:pt>
    <dgm:pt modelId="{B06D3122-7921-4829-8E05-711DFD0E20AF}" type="pres">
      <dgm:prSet presAssocID="{5133BE77-4562-47A2-9241-7C7268CD54BA}" presName="Name37" presStyleLbl="parChTrans1D2" presStyleIdx="0" presStyleCnt="2"/>
      <dgm:spPr/>
    </dgm:pt>
    <dgm:pt modelId="{9CC81FB9-C8D5-4BD5-82D8-5E65BE540F48}" type="pres">
      <dgm:prSet presAssocID="{DB8C2AE1-C607-46D9-B7BC-9C079F154EDB}" presName="hierRoot2" presStyleCnt="0">
        <dgm:presLayoutVars>
          <dgm:hierBranch val="init"/>
        </dgm:presLayoutVars>
      </dgm:prSet>
      <dgm:spPr/>
    </dgm:pt>
    <dgm:pt modelId="{6CD2D8C3-7B79-425A-9D87-45ABD17BE6C0}" type="pres">
      <dgm:prSet presAssocID="{DB8C2AE1-C607-46D9-B7BC-9C079F154EDB}" presName="rootComposite" presStyleCnt="0"/>
      <dgm:spPr/>
    </dgm:pt>
    <dgm:pt modelId="{CF7A6C0C-74A2-4697-80F3-459D235103BB}" type="pres">
      <dgm:prSet presAssocID="{DB8C2AE1-C607-46D9-B7BC-9C079F154EDB}" presName="rootText" presStyleLbl="node2" presStyleIdx="0" presStyleCnt="2" custScaleX="286853">
        <dgm:presLayoutVars>
          <dgm:chPref val="3"/>
        </dgm:presLayoutVars>
      </dgm:prSet>
      <dgm:spPr/>
    </dgm:pt>
    <dgm:pt modelId="{6198F528-E6BD-4532-A9DC-6FEAEB167A51}" type="pres">
      <dgm:prSet presAssocID="{DB8C2AE1-C607-46D9-B7BC-9C079F154EDB}" presName="rootConnector" presStyleLbl="node2" presStyleIdx="0" presStyleCnt="2"/>
      <dgm:spPr/>
    </dgm:pt>
    <dgm:pt modelId="{9D5973CF-4960-426E-BE49-C774143549BF}" type="pres">
      <dgm:prSet presAssocID="{DB8C2AE1-C607-46D9-B7BC-9C079F154EDB}" presName="hierChild4" presStyleCnt="0"/>
      <dgm:spPr/>
    </dgm:pt>
    <dgm:pt modelId="{6814A1D3-FFD9-4713-A717-84A4EA0F8F7D}" type="pres">
      <dgm:prSet presAssocID="{B038C4E9-B403-47F3-ACAB-9BD2C9E13838}" presName="Name37" presStyleLbl="parChTrans1D3" presStyleIdx="0" presStyleCnt="7"/>
      <dgm:spPr/>
    </dgm:pt>
    <dgm:pt modelId="{0EF4C44B-5320-4500-AA2F-7018599CC129}" type="pres">
      <dgm:prSet presAssocID="{AD11CE10-E146-46B7-8766-0214B70AFB41}" presName="hierRoot2" presStyleCnt="0">
        <dgm:presLayoutVars>
          <dgm:hierBranch val="init"/>
        </dgm:presLayoutVars>
      </dgm:prSet>
      <dgm:spPr/>
    </dgm:pt>
    <dgm:pt modelId="{EE0C1F96-452D-4B2A-ABD5-8BFF0A7A0F6B}" type="pres">
      <dgm:prSet presAssocID="{AD11CE10-E146-46B7-8766-0214B70AFB41}" presName="rootComposite" presStyleCnt="0"/>
      <dgm:spPr/>
    </dgm:pt>
    <dgm:pt modelId="{E4E3309F-268C-4D71-87B6-8EE7E746AD0B}" type="pres">
      <dgm:prSet presAssocID="{AD11CE10-E146-46B7-8766-0214B70AFB41}" presName="rootText" presStyleLbl="node3" presStyleIdx="0" presStyleCnt="7" custScaleX="205698" custScaleY="83259">
        <dgm:presLayoutVars>
          <dgm:chPref val="3"/>
        </dgm:presLayoutVars>
      </dgm:prSet>
      <dgm:spPr/>
    </dgm:pt>
    <dgm:pt modelId="{9FE9EE7F-DB95-4081-B39A-92C50A80C58D}" type="pres">
      <dgm:prSet presAssocID="{AD11CE10-E146-46B7-8766-0214B70AFB41}" presName="rootConnector" presStyleLbl="node3" presStyleIdx="0" presStyleCnt="7"/>
      <dgm:spPr/>
    </dgm:pt>
    <dgm:pt modelId="{C9BD0461-DE06-4AE3-BAFF-E946AB9D1669}" type="pres">
      <dgm:prSet presAssocID="{AD11CE10-E146-46B7-8766-0214B70AFB41}" presName="hierChild4" presStyleCnt="0"/>
      <dgm:spPr/>
    </dgm:pt>
    <dgm:pt modelId="{CB872C14-DB07-4421-B530-9415FE944ABD}" type="pres">
      <dgm:prSet presAssocID="{AD11CE10-E146-46B7-8766-0214B70AFB41}" presName="hierChild5" presStyleCnt="0"/>
      <dgm:spPr/>
    </dgm:pt>
    <dgm:pt modelId="{F1D73D6F-BEA7-41D9-8C05-899A4CE0C46F}" type="pres">
      <dgm:prSet presAssocID="{D67FEEA1-B2E3-4110-AA03-2A30A235F720}" presName="Name37" presStyleLbl="parChTrans1D3" presStyleIdx="1" presStyleCnt="7"/>
      <dgm:spPr/>
    </dgm:pt>
    <dgm:pt modelId="{672DCC59-C386-412D-B8F7-86D760BEA3B4}" type="pres">
      <dgm:prSet presAssocID="{4F020579-8143-4DA4-9C45-EF76927620B0}" presName="hierRoot2" presStyleCnt="0">
        <dgm:presLayoutVars>
          <dgm:hierBranch val="init"/>
        </dgm:presLayoutVars>
      </dgm:prSet>
      <dgm:spPr/>
    </dgm:pt>
    <dgm:pt modelId="{EE5F3342-4070-443A-B52A-1ACAFC1DCB10}" type="pres">
      <dgm:prSet presAssocID="{4F020579-8143-4DA4-9C45-EF76927620B0}" presName="rootComposite" presStyleCnt="0"/>
      <dgm:spPr/>
    </dgm:pt>
    <dgm:pt modelId="{43D79A57-7CEC-430B-99B0-71D254D28F0F}" type="pres">
      <dgm:prSet presAssocID="{4F020579-8143-4DA4-9C45-EF76927620B0}" presName="rootText" presStyleLbl="node3" presStyleIdx="1" presStyleCnt="7" custScaleX="208032" custScaleY="84486">
        <dgm:presLayoutVars>
          <dgm:chPref val="3"/>
        </dgm:presLayoutVars>
      </dgm:prSet>
      <dgm:spPr/>
    </dgm:pt>
    <dgm:pt modelId="{8C0928BF-6D38-4A8D-9B37-DA240ED2945A}" type="pres">
      <dgm:prSet presAssocID="{4F020579-8143-4DA4-9C45-EF76927620B0}" presName="rootConnector" presStyleLbl="node3" presStyleIdx="1" presStyleCnt="7"/>
      <dgm:spPr/>
    </dgm:pt>
    <dgm:pt modelId="{02BC1A01-87C2-4BDF-B04B-4EA59FF39014}" type="pres">
      <dgm:prSet presAssocID="{4F020579-8143-4DA4-9C45-EF76927620B0}" presName="hierChild4" presStyleCnt="0"/>
      <dgm:spPr/>
    </dgm:pt>
    <dgm:pt modelId="{04F6FABE-3F89-4F4E-84D0-31EA66C2BE55}" type="pres">
      <dgm:prSet presAssocID="{4F020579-8143-4DA4-9C45-EF76927620B0}" presName="hierChild5" presStyleCnt="0"/>
      <dgm:spPr/>
    </dgm:pt>
    <dgm:pt modelId="{C4234D43-8AFE-4899-8968-6B6FFF0F865E}" type="pres">
      <dgm:prSet presAssocID="{9EA48992-1B93-407C-BCFF-B26184B98EBF}" presName="Name37" presStyleLbl="parChTrans1D3" presStyleIdx="2" presStyleCnt="7"/>
      <dgm:spPr/>
    </dgm:pt>
    <dgm:pt modelId="{4511BC26-24BA-4422-B9C0-6065B100C13D}" type="pres">
      <dgm:prSet presAssocID="{9977BC23-DC69-4E9B-BCD8-C013A39082B4}" presName="hierRoot2" presStyleCnt="0">
        <dgm:presLayoutVars>
          <dgm:hierBranch val="init"/>
        </dgm:presLayoutVars>
      </dgm:prSet>
      <dgm:spPr/>
    </dgm:pt>
    <dgm:pt modelId="{D1539C87-B4ED-4BBD-B5C2-B7EC745B00E7}" type="pres">
      <dgm:prSet presAssocID="{9977BC23-DC69-4E9B-BCD8-C013A39082B4}" presName="rootComposite" presStyleCnt="0"/>
      <dgm:spPr/>
    </dgm:pt>
    <dgm:pt modelId="{CECA9B9B-C008-4D5E-94A2-1C2919922015}" type="pres">
      <dgm:prSet presAssocID="{9977BC23-DC69-4E9B-BCD8-C013A39082B4}" presName="rootText" presStyleLbl="node3" presStyleIdx="2" presStyleCnt="7" custScaleX="208617" custScaleY="84485">
        <dgm:presLayoutVars>
          <dgm:chPref val="3"/>
        </dgm:presLayoutVars>
      </dgm:prSet>
      <dgm:spPr/>
    </dgm:pt>
    <dgm:pt modelId="{8602FA81-84A0-496E-9971-F01C7A787C90}" type="pres">
      <dgm:prSet presAssocID="{9977BC23-DC69-4E9B-BCD8-C013A39082B4}" presName="rootConnector" presStyleLbl="node3" presStyleIdx="2" presStyleCnt="7"/>
      <dgm:spPr/>
    </dgm:pt>
    <dgm:pt modelId="{706ED406-A05B-40D9-BD4B-021F4BA0BFF3}" type="pres">
      <dgm:prSet presAssocID="{9977BC23-DC69-4E9B-BCD8-C013A39082B4}" presName="hierChild4" presStyleCnt="0"/>
      <dgm:spPr/>
    </dgm:pt>
    <dgm:pt modelId="{6F5B63C9-05E0-4736-AD0A-351E6F8EF81D}" type="pres">
      <dgm:prSet presAssocID="{9977BC23-DC69-4E9B-BCD8-C013A39082B4}" presName="hierChild5" presStyleCnt="0"/>
      <dgm:spPr/>
    </dgm:pt>
    <dgm:pt modelId="{F1B82673-0E19-4F1C-8107-E91815F265D3}" type="pres">
      <dgm:prSet presAssocID="{64D4AF11-05F3-483B-9A74-E780FBCD1DA1}" presName="Name37" presStyleLbl="parChTrans1D3" presStyleIdx="3" presStyleCnt="7"/>
      <dgm:spPr/>
    </dgm:pt>
    <dgm:pt modelId="{280A2748-1EE5-4FD3-8D9F-5620AEC92C67}" type="pres">
      <dgm:prSet presAssocID="{4A84F4E2-901D-46CB-9BD2-D4857AC558EB}" presName="hierRoot2" presStyleCnt="0">
        <dgm:presLayoutVars>
          <dgm:hierBranch val="init"/>
        </dgm:presLayoutVars>
      </dgm:prSet>
      <dgm:spPr/>
    </dgm:pt>
    <dgm:pt modelId="{6AC3968C-F099-46BC-A69B-6B91A2FDEC2A}" type="pres">
      <dgm:prSet presAssocID="{4A84F4E2-901D-46CB-9BD2-D4857AC558EB}" presName="rootComposite" presStyleCnt="0"/>
      <dgm:spPr/>
    </dgm:pt>
    <dgm:pt modelId="{5157D73C-7E76-4AB9-8416-981C7621888A}" type="pres">
      <dgm:prSet presAssocID="{4A84F4E2-901D-46CB-9BD2-D4857AC558EB}" presName="rootText" presStyleLbl="node3" presStyleIdx="3" presStyleCnt="7" custScaleX="208033" custScaleY="84486">
        <dgm:presLayoutVars>
          <dgm:chPref val="3"/>
        </dgm:presLayoutVars>
      </dgm:prSet>
      <dgm:spPr/>
    </dgm:pt>
    <dgm:pt modelId="{13BC4EFF-1D56-4761-B4DF-A9DA0C92094F}" type="pres">
      <dgm:prSet presAssocID="{4A84F4E2-901D-46CB-9BD2-D4857AC558EB}" presName="rootConnector" presStyleLbl="node3" presStyleIdx="3" presStyleCnt="7"/>
      <dgm:spPr/>
    </dgm:pt>
    <dgm:pt modelId="{F4644200-0012-4D4E-8508-7B72AA6C56A0}" type="pres">
      <dgm:prSet presAssocID="{4A84F4E2-901D-46CB-9BD2-D4857AC558EB}" presName="hierChild4" presStyleCnt="0"/>
      <dgm:spPr/>
    </dgm:pt>
    <dgm:pt modelId="{3480C398-1BDC-4B4D-8607-080688770A5C}" type="pres">
      <dgm:prSet presAssocID="{4A84F4E2-901D-46CB-9BD2-D4857AC558EB}" presName="hierChild5" presStyleCnt="0"/>
      <dgm:spPr/>
    </dgm:pt>
    <dgm:pt modelId="{9163A41B-BE59-4EEC-9319-C7B1B3780591}" type="pres">
      <dgm:prSet presAssocID="{DB8C2AE1-C607-46D9-B7BC-9C079F154EDB}" presName="hierChild5" presStyleCnt="0"/>
      <dgm:spPr/>
    </dgm:pt>
    <dgm:pt modelId="{3D367E92-86C4-4800-890D-E420390834F5}" type="pres">
      <dgm:prSet presAssocID="{2753CF90-C8DC-4E71-8F9F-9E59A3F3F343}" presName="Name37" presStyleLbl="parChTrans1D2" presStyleIdx="1" presStyleCnt="2"/>
      <dgm:spPr/>
    </dgm:pt>
    <dgm:pt modelId="{BCB8A5CE-D988-44F9-9D02-0C3A0AE8921F}" type="pres">
      <dgm:prSet presAssocID="{5468CCFA-C375-4F43-B8EF-EB8E04F05ECA}" presName="hierRoot2" presStyleCnt="0">
        <dgm:presLayoutVars>
          <dgm:hierBranch val="init"/>
        </dgm:presLayoutVars>
      </dgm:prSet>
      <dgm:spPr/>
    </dgm:pt>
    <dgm:pt modelId="{33018D0C-6560-45C3-A00F-F1B6EEB3F544}" type="pres">
      <dgm:prSet presAssocID="{5468CCFA-C375-4F43-B8EF-EB8E04F05ECA}" presName="rootComposite" presStyleCnt="0"/>
      <dgm:spPr/>
    </dgm:pt>
    <dgm:pt modelId="{AB53A8D1-72AE-4ADD-B21C-1A8119F79543}" type="pres">
      <dgm:prSet presAssocID="{5468CCFA-C375-4F43-B8EF-EB8E04F05ECA}" presName="rootText" presStyleLbl="node2" presStyleIdx="1" presStyleCnt="2" custScaleX="296727">
        <dgm:presLayoutVars>
          <dgm:chPref val="3"/>
        </dgm:presLayoutVars>
      </dgm:prSet>
      <dgm:spPr/>
    </dgm:pt>
    <dgm:pt modelId="{023038BA-4E9A-4F8B-99B8-2ACC67A977E8}" type="pres">
      <dgm:prSet presAssocID="{5468CCFA-C375-4F43-B8EF-EB8E04F05ECA}" presName="rootConnector" presStyleLbl="node2" presStyleIdx="1" presStyleCnt="2"/>
      <dgm:spPr/>
    </dgm:pt>
    <dgm:pt modelId="{D4BBFF5E-DEE5-4CE9-A83C-00B2F7EBD579}" type="pres">
      <dgm:prSet presAssocID="{5468CCFA-C375-4F43-B8EF-EB8E04F05ECA}" presName="hierChild4" presStyleCnt="0"/>
      <dgm:spPr/>
    </dgm:pt>
    <dgm:pt modelId="{61FBF8BD-0CB8-4BC1-AC97-84554451CCDF}" type="pres">
      <dgm:prSet presAssocID="{F8823F64-0AB5-4A7A-A3B2-00F5C3298998}" presName="Name37" presStyleLbl="parChTrans1D3" presStyleIdx="4" presStyleCnt="7"/>
      <dgm:spPr/>
    </dgm:pt>
    <dgm:pt modelId="{A548C117-5962-4AE7-B890-F7E812AE79FC}" type="pres">
      <dgm:prSet presAssocID="{9BD4052D-381B-4199-9CDD-79A2696BFCE0}" presName="hierRoot2" presStyleCnt="0">
        <dgm:presLayoutVars>
          <dgm:hierBranch val="init"/>
        </dgm:presLayoutVars>
      </dgm:prSet>
      <dgm:spPr/>
    </dgm:pt>
    <dgm:pt modelId="{0EE34E23-173D-4043-8BA3-30233D960976}" type="pres">
      <dgm:prSet presAssocID="{9BD4052D-381B-4199-9CDD-79A2696BFCE0}" presName="rootComposite" presStyleCnt="0"/>
      <dgm:spPr/>
    </dgm:pt>
    <dgm:pt modelId="{0B2B7975-F0E4-4792-981A-64BB44A9A79B}" type="pres">
      <dgm:prSet presAssocID="{9BD4052D-381B-4199-9CDD-79A2696BFCE0}" presName="rootText" presStyleLbl="node3" presStyleIdx="4" presStyleCnt="7" custScaleX="207676" custScaleY="121566">
        <dgm:presLayoutVars>
          <dgm:chPref val="3"/>
        </dgm:presLayoutVars>
      </dgm:prSet>
      <dgm:spPr/>
    </dgm:pt>
    <dgm:pt modelId="{1001176A-95BF-47E7-8370-9A39C3C6DBCB}" type="pres">
      <dgm:prSet presAssocID="{9BD4052D-381B-4199-9CDD-79A2696BFCE0}" presName="rootConnector" presStyleLbl="node3" presStyleIdx="4" presStyleCnt="7"/>
      <dgm:spPr/>
    </dgm:pt>
    <dgm:pt modelId="{60B9F219-83A9-42DA-8CD3-BC7629F49FEB}" type="pres">
      <dgm:prSet presAssocID="{9BD4052D-381B-4199-9CDD-79A2696BFCE0}" presName="hierChild4" presStyleCnt="0"/>
      <dgm:spPr/>
    </dgm:pt>
    <dgm:pt modelId="{4B64A420-34FC-492C-9391-7E92BE2BDA6C}" type="pres">
      <dgm:prSet presAssocID="{9BD4052D-381B-4199-9CDD-79A2696BFCE0}" presName="hierChild5" presStyleCnt="0"/>
      <dgm:spPr/>
    </dgm:pt>
    <dgm:pt modelId="{9508E336-93A8-40B3-8417-857BAF094448}" type="pres">
      <dgm:prSet presAssocID="{1D53FBAD-6015-4443-8C85-D79EBBE8A557}" presName="Name37" presStyleLbl="parChTrans1D3" presStyleIdx="5" presStyleCnt="7"/>
      <dgm:spPr/>
    </dgm:pt>
    <dgm:pt modelId="{C3E9532D-1586-40AD-8EE7-7E2DAE181C3D}" type="pres">
      <dgm:prSet presAssocID="{5E319B0B-5AA0-4FBC-91DE-946BEADDB831}" presName="hierRoot2" presStyleCnt="0">
        <dgm:presLayoutVars>
          <dgm:hierBranch val="init"/>
        </dgm:presLayoutVars>
      </dgm:prSet>
      <dgm:spPr/>
    </dgm:pt>
    <dgm:pt modelId="{7E2E50D5-3604-4080-8B02-F435F966BCC9}" type="pres">
      <dgm:prSet presAssocID="{5E319B0B-5AA0-4FBC-91DE-946BEADDB831}" presName="rootComposite" presStyleCnt="0"/>
      <dgm:spPr/>
    </dgm:pt>
    <dgm:pt modelId="{913E3CFF-6DA2-4145-8C16-26E7C7437F90}" type="pres">
      <dgm:prSet presAssocID="{5E319B0B-5AA0-4FBC-91DE-946BEADDB831}" presName="rootText" presStyleLbl="node3" presStyleIdx="5" presStyleCnt="7" custScaleX="207676" custScaleY="131836">
        <dgm:presLayoutVars>
          <dgm:chPref val="3"/>
        </dgm:presLayoutVars>
      </dgm:prSet>
      <dgm:spPr/>
    </dgm:pt>
    <dgm:pt modelId="{88EE44DB-C3CA-49DB-A5A6-162B2A84A913}" type="pres">
      <dgm:prSet presAssocID="{5E319B0B-5AA0-4FBC-91DE-946BEADDB831}" presName="rootConnector" presStyleLbl="node3" presStyleIdx="5" presStyleCnt="7"/>
      <dgm:spPr/>
    </dgm:pt>
    <dgm:pt modelId="{496E5ED3-B05C-4D09-A08D-F60092B11DC8}" type="pres">
      <dgm:prSet presAssocID="{5E319B0B-5AA0-4FBC-91DE-946BEADDB831}" presName="hierChild4" presStyleCnt="0"/>
      <dgm:spPr/>
    </dgm:pt>
    <dgm:pt modelId="{82DF7304-2FEE-4EE8-93B7-A09DF3E986F0}" type="pres">
      <dgm:prSet presAssocID="{5E319B0B-5AA0-4FBC-91DE-946BEADDB831}" presName="hierChild5" presStyleCnt="0"/>
      <dgm:spPr/>
    </dgm:pt>
    <dgm:pt modelId="{3538E69E-8F57-419C-906D-E53677ACCF0F}" type="pres">
      <dgm:prSet presAssocID="{918D5C68-3C1D-425F-BC57-4CEB4C2B6C59}" presName="Name37" presStyleLbl="parChTrans1D3" presStyleIdx="6" presStyleCnt="7"/>
      <dgm:spPr/>
    </dgm:pt>
    <dgm:pt modelId="{A5BB9773-AD43-451C-AB33-7701ACCC5A15}" type="pres">
      <dgm:prSet presAssocID="{2562C2C8-3D72-400F-968E-57A4622CFC48}" presName="hierRoot2" presStyleCnt="0">
        <dgm:presLayoutVars>
          <dgm:hierBranch val="init"/>
        </dgm:presLayoutVars>
      </dgm:prSet>
      <dgm:spPr/>
    </dgm:pt>
    <dgm:pt modelId="{47962756-040A-45EB-9332-E831CD118CFA}" type="pres">
      <dgm:prSet presAssocID="{2562C2C8-3D72-400F-968E-57A4622CFC48}" presName="rootComposite" presStyleCnt="0"/>
      <dgm:spPr/>
    </dgm:pt>
    <dgm:pt modelId="{20E8093F-61AF-4E27-978D-C2B7627C9374}" type="pres">
      <dgm:prSet presAssocID="{2562C2C8-3D72-400F-968E-57A4622CFC48}" presName="rootText" presStyleLbl="node3" presStyleIdx="6" presStyleCnt="7" custScaleX="248583" custScaleY="124100">
        <dgm:presLayoutVars>
          <dgm:chPref val="3"/>
        </dgm:presLayoutVars>
      </dgm:prSet>
      <dgm:spPr/>
    </dgm:pt>
    <dgm:pt modelId="{48C640DA-26DC-45AE-8F35-81EDEDAA9ED5}" type="pres">
      <dgm:prSet presAssocID="{2562C2C8-3D72-400F-968E-57A4622CFC48}" presName="rootConnector" presStyleLbl="node3" presStyleIdx="6" presStyleCnt="7"/>
      <dgm:spPr/>
    </dgm:pt>
    <dgm:pt modelId="{5615A261-6FB9-4F68-8845-19C258483AE9}" type="pres">
      <dgm:prSet presAssocID="{2562C2C8-3D72-400F-968E-57A4622CFC48}" presName="hierChild4" presStyleCnt="0"/>
      <dgm:spPr/>
    </dgm:pt>
    <dgm:pt modelId="{D5864186-EE60-4044-B8A0-92B6857B589F}" type="pres">
      <dgm:prSet presAssocID="{2562C2C8-3D72-400F-968E-57A4622CFC48}" presName="hierChild5" presStyleCnt="0"/>
      <dgm:spPr/>
    </dgm:pt>
    <dgm:pt modelId="{38D6C1EF-FC96-4ECA-BD00-0522FA1A4BE3}" type="pres">
      <dgm:prSet presAssocID="{5468CCFA-C375-4F43-B8EF-EB8E04F05ECA}" presName="hierChild5" presStyleCnt="0"/>
      <dgm:spPr/>
    </dgm:pt>
    <dgm:pt modelId="{CDD839C0-0AF7-4964-8708-3C81E7EACDDB}" type="pres">
      <dgm:prSet presAssocID="{2505D256-632D-41AB-8143-2368D8D0DCE3}" presName="hierChild3" presStyleCnt="0"/>
      <dgm:spPr/>
    </dgm:pt>
  </dgm:ptLst>
  <dgm:cxnLst>
    <dgm:cxn modelId="{3968ED19-106F-4E1E-9E6E-2AAB62E79814}" type="presOf" srcId="{DB8C2AE1-C607-46D9-B7BC-9C079F154EDB}" destId="{6198F528-E6BD-4532-A9DC-6FEAEB167A51}" srcOrd="1" destOrd="0" presId="urn:microsoft.com/office/officeart/2005/8/layout/orgChart1"/>
    <dgm:cxn modelId="{FAEC3A2A-1179-4E98-9BDE-3035732C1E92}" srcId="{DB8C2AE1-C607-46D9-B7BC-9C079F154EDB}" destId="{AD11CE10-E146-46B7-8766-0214B70AFB41}" srcOrd="0" destOrd="0" parTransId="{B038C4E9-B403-47F3-ACAB-9BD2C9E13838}" sibTransId="{7F059A29-8F30-48C0-8123-33AAE9DCA1EE}"/>
    <dgm:cxn modelId="{B8AF592B-5408-41D9-9CDF-0DA93C6D9E74}" type="presOf" srcId="{B038C4E9-B403-47F3-ACAB-9BD2C9E13838}" destId="{6814A1D3-FFD9-4713-A717-84A4EA0F8F7D}" srcOrd="0" destOrd="0" presId="urn:microsoft.com/office/officeart/2005/8/layout/orgChart1"/>
    <dgm:cxn modelId="{5865E32E-E97C-4762-BC77-E2B63980BF57}" type="presOf" srcId="{918D5C68-3C1D-425F-BC57-4CEB4C2B6C59}" destId="{3538E69E-8F57-419C-906D-E53677ACCF0F}" srcOrd="0" destOrd="0" presId="urn:microsoft.com/office/officeart/2005/8/layout/orgChart1"/>
    <dgm:cxn modelId="{4C7C1D2F-EE2B-461F-AC6E-7579406F1DF4}" type="presOf" srcId="{4A84F4E2-901D-46CB-9BD2-D4857AC558EB}" destId="{13BC4EFF-1D56-4761-B4DF-A9DA0C92094F}" srcOrd="1" destOrd="0" presId="urn:microsoft.com/office/officeart/2005/8/layout/orgChart1"/>
    <dgm:cxn modelId="{294C332F-7E97-46FF-854F-8D5B86E4CE9A}" srcId="{5468CCFA-C375-4F43-B8EF-EB8E04F05ECA}" destId="{5E319B0B-5AA0-4FBC-91DE-946BEADDB831}" srcOrd="1" destOrd="0" parTransId="{1D53FBAD-6015-4443-8C85-D79EBBE8A557}" sibTransId="{3DE125DE-4FA0-4C38-85FF-DEFD1A3D3572}"/>
    <dgm:cxn modelId="{99DF9E3B-4698-420F-BDCD-1ED38C99B73C}" type="presOf" srcId="{9977BC23-DC69-4E9B-BCD8-C013A39082B4}" destId="{CECA9B9B-C008-4D5E-94A2-1C2919922015}" srcOrd="0" destOrd="0" presId="urn:microsoft.com/office/officeart/2005/8/layout/orgChart1"/>
    <dgm:cxn modelId="{0D931C63-493B-4CE0-9335-0F2FF8990433}" type="presOf" srcId="{5E319B0B-5AA0-4FBC-91DE-946BEADDB831}" destId="{913E3CFF-6DA2-4145-8C16-26E7C7437F90}" srcOrd="0" destOrd="0" presId="urn:microsoft.com/office/officeart/2005/8/layout/orgChart1"/>
    <dgm:cxn modelId="{E8D60B67-6CF3-4BF6-B3A4-A3B22694DD67}" type="presOf" srcId="{9977BC23-DC69-4E9B-BCD8-C013A39082B4}" destId="{8602FA81-84A0-496E-9971-F01C7A787C90}" srcOrd="1" destOrd="0" presId="urn:microsoft.com/office/officeart/2005/8/layout/orgChart1"/>
    <dgm:cxn modelId="{6CAB874B-FC05-4F77-A498-B31317A9008B}" type="presOf" srcId="{5468CCFA-C375-4F43-B8EF-EB8E04F05ECA}" destId="{023038BA-4E9A-4F8B-99B8-2ACC67A977E8}" srcOrd="1" destOrd="0" presId="urn:microsoft.com/office/officeart/2005/8/layout/orgChart1"/>
    <dgm:cxn modelId="{661C8270-B4B1-4B5D-92B7-B546F32ECE69}" type="presOf" srcId="{9BD4052D-381B-4199-9CDD-79A2696BFCE0}" destId="{0B2B7975-F0E4-4792-981A-64BB44A9A79B}" srcOrd="0" destOrd="0" presId="urn:microsoft.com/office/officeart/2005/8/layout/orgChart1"/>
    <dgm:cxn modelId="{BADB4D73-EE9B-4D44-B180-DCA7C9F9AD36}" type="presOf" srcId="{2505D256-632D-41AB-8143-2368D8D0DCE3}" destId="{AC4FB714-64C5-4DB4-9221-0590F7CD8904}" srcOrd="1" destOrd="0" presId="urn:microsoft.com/office/officeart/2005/8/layout/orgChart1"/>
    <dgm:cxn modelId="{53914177-9E20-424F-8D29-4745E2C4B1C7}" type="presOf" srcId="{2505D256-632D-41AB-8143-2368D8D0DCE3}" destId="{A87B3E25-BA8F-4795-B6D0-6960469CD281}" srcOrd="0" destOrd="0" presId="urn:microsoft.com/office/officeart/2005/8/layout/orgChart1"/>
    <dgm:cxn modelId="{AF3F967A-3CC4-46AE-B90D-CC245FFE84EC}" type="presOf" srcId="{9EA48992-1B93-407C-BCFF-B26184B98EBF}" destId="{C4234D43-8AFE-4899-8968-6B6FFF0F865E}" srcOrd="0" destOrd="0" presId="urn:microsoft.com/office/officeart/2005/8/layout/orgChart1"/>
    <dgm:cxn modelId="{2C08FE7A-EA4E-4415-8464-20F70282E9B4}" type="presOf" srcId="{23CE192C-5B38-438D-8327-59CFC58E08E0}" destId="{ACADB673-10C5-458F-9F9D-7E3825FA946A}" srcOrd="0" destOrd="0" presId="urn:microsoft.com/office/officeart/2005/8/layout/orgChart1"/>
    <dgm:cxn modelId="{893E9B7C-B64C-440A-8F6F-E07B0A995CB9}" type="presOf" srcId="{AD11CE10-E146-46B7-8766-0214B70AFB41}" destId="{E4E3309F-268C-4D71-87B6-8EE7E746AD0B}" srcOrd="0" destOrd="0" presId="urn:microsoft.com/office/officeart/2005/8/layout/orgChart1"/>
    <dgm:cxn modelId="{3C79217D-2050-4E70-B20E-3385DEA31F0F}" type="presOf" srcId="{5133BE77-4562-47A2-9241-7C7268CD54BA}" destId="{B06D3122-7921-4829-8E05-711DFD0E20AF}" srcOrd="0" destOrd="0" presId="urn:microsoft.com/office/officeart/2005/8/layout/orgChart1"/>
    <dgm:cxn modelId="{DC8EF780-CECB-4C44-A528-24E14627ED1C}" type="presOf" srcId="{1D53FBAD-6015-4443-8C85-D79EBBE8A557}" destId="{9508E336-93A8-40B3-8417-857BAF094448}" srcOrd="0" destOrd="0" presId="urn:microsoft.com/office/officeart/2005/8/layout/orgChart1"/>
    <dgm:cxn modelId="{DD9B9C92-29A2-4FD7-803D-84986DBCEFF2}" type="presOf" srcId="{4A84F4E2-901D-46CB-9BD2-D4857AC558EB}" destId="{5157D73C-7E76-4AB9-8416-981C7621888A}" srcOrd="0" destOrd="0" presId="urn:microsoft.com/office/officeart/2005/8/layout/orgChart1"/>
    <dgm:cxn modelId="{1F215E9B-AF70-4DE0-8B01-4C397B7D97A5}" srcId="{5468CCFA-C375-4F43-B8EF-EB8E04F05ECA}" destId="{9BD4052D-381B-4199-9CDD-79A2696BFCE0}" srcOrd="0" destOrd="0" parTransId="{F8823F64-0AB5-4A7A-A3B2-00F5C3298998}" sibTransId="{D4FCF99D-CFDB-4FDA-A22C-368A4E75CE02}"/>
    <dgm:cxn modelId="{4D1CC19C-1DF8-4E29-A63E-171373D25184}" type="presOf" srcId="{D67FEEA1-B2E3-4110-AA03-2A30A235F720}" destId="{F1D73D6F-BEA7-41D9-8C05-899A4CE0C46F}" srcOrd="0" destOrd="0" presId="urn:microsoft.com/office/officeart/2005/8/layout/orgChart1"/>
    <dgm:cxn modelId="{681CD69E-5AA4-41DE-8165-C4E4B3EE2464}" srcId="{23CE192C-5B38-438D-8327-59CFC58E08E0}" destId="{2505D256-632D-41AB-8143-2368D8D0DCE3}" srcOrd="0" destOrd="0" parTransId="{7895EF1B-A461-4805-9508-024A913E97CE}" sibTransId="{EA44D30A-2DE7-47C4-BE7B-87A0EC6D0D9B}"/>
    <dgm:cxn modelId="{6A16F19F-D137-4C7A-9B24-BE67D82A5A53}" type="presOf" srcId="{DB8C2AE1-C607-46D9-B7BC-9C079F154EDB}" destId="{CF7A6C0C-74A2-4697-80F3-459D235103BB}" srcOrd="0" destOrd="0" presId="urn:microsoft.com/office/officeart/2005/8/layout/orgChart1"/>
    <dgm:cxn modelId="{16387FA0-E213-4D5C-958C-6AEDA4F95FFE}" type="presOf" srcId="{5468CCFA-C375-4F43-B8EF-EB8E04F05ECA}" destId="{AB53A8D1-72AE-4ADD-B21C-1A8119F79543}" srcOrd="0" destOrd="0" presId="urn:microsoft.com/office/officeart/2005/8/layout/orgChart1"/>
    <dgm:cxn modelId="{7B15A9A0-099B-4D7C-90D8-21877ACDA04F}" type="presOf" srcId="{64D4AF11-05F3-483B-9A74-E780FBCD1DA1}" destId="{F1B82673-0E19-4F1C-8107-E91815F265D3}" srcOrd="0" destOrd="0" presId="urn:microsoft.com/office/officeart/2005/8/layout/orgChart1"/>
    <dgm:cxn modelId="{F4F3E8A0-27B6-4592-B31D-81E5FB776FD5}" srcId="{DB8C2AE1-C607-46D9-B7BC-9C079F154EDB}" destId="{4A84F4E2-901D-46CB-9BD2-D4857AC558EB}" srcOrd="3" destOrd="0" parTransId="{64D4AF11-05F3-483B-9A74-E780FBCD1DA1}" sibTransId="{9F03C556-D999-4D1A-A297-53D835A36266}"/>
    <dgm:cxn modelId="{6C7554A5-0C0E-40A5-918B-23325D808E56}" srcId="{2505D256-632D-41AB-8143-2368D8D0DCE3}" destId="{DB8C2AE1-C607-46D9-B7BC-9C079F154EDB}" srcOrd="0" destOrd="0" parTransId="{5133BE77-4562-47A2-9241-7C7268CD54BA}" sibTransId="{861C31A7-F4ED-49AD-A6B3-6AB12CE8101A}"/>
    <dgm:cxn modelId="{B364FEAD-81E0-4E1B-8C79-74C5C0E44B94}" type="presOf" srcId="{2562C2C8-3D72-400F-968E-57A4622CFC48}" destId="{48C640DA-26DC-45AE-8F35-81EDEDAA9ED5}" srcOrd="1" destOrd="0" presId="urn:microsoft.com/office/officeart/2005/8/layout/orgChart1"/>
    <dgm:cxn modelId="{75179AB3-75E6-4821-AB5E-DC0B5D10C789}" type="presOf" srcId="{2562C2C8-3D72-400F-968E-57A4622CFC48}" destId="{20E8093F-61AF-4E27-978D-C2B7627C9374}" srcOrd="0" destOrd="0" presId="urn:microsoft.com/office/officeart/2005/8/layout/orgChart1"/>
    <dgm:cxn modelId="{0F307CBA-DB35-405B-AF30-9934F386F90D}" type="presOf" srcId="{AD11CE10-E146-46B7-8766-0214B70AFB41}" destId="{9FE9EE7F-DB95-4081-B39A-92C50A80C58D}" srcOrd="1" destOrd="0" presId="urn:microsoft.com/office/officeart/2005/8/layout/orgChart1"/>
    <dgm:cxn modelId="{5CB18ADA-C1B9-4706-BDE2-2CC7EFA4FBAC}" srcId="{5468CCFA-C375-4F43-B8EF-EB8E04F05ECA}" destId="{2562C2C8-3D72-400F-968E-57A4622CFC48}" srcOrd="2" destOrd="0" parTransId="{918D5C68-3C1D-425F-BC57-4CEB4C2B6C59}" sibTransId="{176BAF94-88D9-4F3B-981E-EDFB241BA64A}"/>
    <dgm:cxn modelId="{AF5BFFDB-BAE0-4E8E-A085-38891F377CFD}" srcId="{DB8C2AE1-C607-46D9-B7BC-9C079F154EDB}" destId="{9977BC23-DC69-4E9B-BCD8-C013A39082B4}" srcOrd="2" destOrd="0" parTransId="{9EA48992-1B93-407C-BCFF-B26184B98EBF}" sibTransId="{DE0FCEBA-14E8-4A47-9D4B-E343B33D840D}"/>
    <dgm:cxn modelId="{ADA952E2-7B28-438E-9306-63FF572D8001}" type="presOf" srcId="{4F020579-8143-4DA4-9C45-EF76927620B0}" destId="{8C0928BF-6D38-4A8D-9B37-DA240ED2945A}" srcOrd="1" destOrd="0" presId="urn:microsoft.com/office/officeart/2005/8/layout/orgChart1"/>
    <dgm:cxn modelId="{59A0AFE3-14B5-4847-996C-FB15E391410F}" type="presOf" srcId="{9BD4052D-381B-4199-9CDD-79A2696BFCE0}" destId="{1001176A-95BF-47E7-8370-9A39C3C6DBCB}" srcOrd="1" destOrd="0" presId="urn:microsoft.com/office/officeart/2005/8/layout/orgChart1"/>
    <dgm:cxn modelId="{E8FA2FE7-8C40-4F8E-97A4-1799480FCA64}" srcId="{2505D256-632D-41AB-8143-2368D8D0DCE3}" destId="{5468CCFA-C375-4F43-B8EF-EB8E04F05ECA}" srcOrd="1" destOrd="0" parTransId="{2753CF90-C8DC-4E71-8F9F-9E59A3F3F343}" sibTransId="{199E86E7-D47E-424E-89B7-6A599EE25664}"/>
    <dgm:cxn modelId="{7CA92EE9-EA1C-4A8C-B30B-BD36F9CC4751}" srcId="{DB8C2AE1-C607-46D9-B7BC-9C079F154EDB}" destId="{4F020579-8143-4DA4-9C45-EF76927620B0}" srcOrd="1" destOrd="0" parTransId="{D67FEEA1-B2E3-4110-AA03-2A30A235F720}" sibTransId="{6BD375EA-8D17-4A3E-BBDD-E8C65F2BE2E9}"/>
    <dgm:cxn modelId="{A7A66DE9-4948-4C4C-8871-FD26D30F26EA}" type="presOf" srcId="{4F020579-8143-4DA4-9C45-EF76927620B0}" destId="{43D79A57-7CEC-430B-99B0-71D254D28F0F}" srcOrd="0" destOrd="0" presId="urn:microsoft.com/office/officeart/2005/8/layout/orgChart1"/>
    <dgm:cxn modelId="{EB9823EC-C646-4EC0-B67A-9ED5C52304AF}" type="presOf" srcId="{F8823F64-0AB5-4A7A-A3B2-00F5C3298998}" destId="{61FBF8BD-0CB8-4BC1-AC97-84554451CCDF}" srcOrd="0" destOrd="0" presId="urn:microsoft.com/office/officeart/2005/8/layout/orgChart1"/>
    <dgm:cxn modelId="{7D67E7F1-16B4-4275-9540-7AE45BADD5B7}" type="presOf" srcId="{5E319B0B-5AA0-4FBC-91DE-946BEADDB831}" destId="{88EE44DB-C3CA-49DB-A5A6-162B2A84A913}" srcOrd="1" destOrd="0" presId="urn:microsoft.com/office/officeart/2005/8/layout/orgChart1"/>
    <dgm:cxn modelId="{C10A8EF7-F527-4300-9C06-513100F784C5}" type="presOf" srcId="{2753CF90-C8DC-4E71-8F9F-9E59A3F3F343}" destId="{3D367E92-86C4-4800-890D-E420390834F5}" srcOrd="0" destOrd="0" presId="urn:microsoft.com/office/officeart/2005/8/layout/orgChart1"/>
    <dgm:cxn modelId="{CF715D09-B8B8-486B-AA8C-69292F9B9EC9}" type="presParOf" srcId="{ACADB673-10C5-458F-9F9D-7E3825FA946A}" destId="{324C4A52-F45A-4CCF-A157-0FC11971F8D1}" srcOrd="0" destOrd="0" presId="urn:microsoft.com/office/officeart/2005/8/layout/orgChart1"/>
    <dgm:cxn modelId="{F04C0776-7BF0-4A31-90C3-3BC4DDE0C45E}" type="presParOf" srcId="{324C4A52-F45A-4CCF-A157-0FC11971F8D1}" destId="{96B4E56A-9BDC-4F5A-9711-304F166B4B7D}" srcOrd="0" destOrd="0" presId="urn:microsoft.com/office/officeart/2005/8/layout/orgChart1"/>
    <dgm:cxn modelId="{B8B9AB23-1F9F-479C-905A-3C96C2D5E857}" type="presParOf" srcId="{96B4E56A-9BDC-4F5A-9711-304F166B4B7D}" destId="{A87B3E25-BA8F-4795-B6D0-6960469CD281}" srcOrd="0" destOrd="0" presId="urn:microsoft.com/office/officeart/2005/8/layout/orgChart1"/>
    <dgm:cxn modelId="{76BC9D34-A17F-42A1-9849-55351445A8DE}" type="presParOf" srcId="{96B4E56A-9BDC-4F5A-9711-304F166B4B7D}" destId="{AC4FB714-64C5-4DB4-9221-0590F7CD8904}" srcOrd="1" destOrd="0" presId="urn:microsoft.com/office/officeart/2005/8/layout/orgChart1"/>
    <dgm:cxn modelId="{5DDE21D2-0607-4043-9A9B-CB35151D8A1C}" type="presParOf" srcId="{324C4A52-F45A-4CCF-A157-0FC11971F8D1}" destId="{C3B5B445-53FC-485C-93A9-109D361EEDEF}" srcOrd="1" destOrd="0" presId="urn:microsoft.com/office/officeart/2005/8/layout/orgChart1"/>
    <dgm:cxn modelId="{AA1C3492-0BF8-48A1-8902-EF574BC09EE9}" type="presParOf" srcId="{C3B5B445-53FC-485C-93A9-109D361EEDEF}" destId="{B06D3122-7921-4829-8E05-711DFD0E20AF}" srcOrd="0" destOrd="0" presId="urn:microsoft.com/office/officeart/2005/8/layout/orgChart1"/>
    <dgm:cxn modelId="{E205C1F2-844C-49D6-A2C3-A3FDE5BA671C}" type="presParOf" srcId="{C3B5B445-53FC-485C-93A9-109D361EEDEF}" destId="{9CC81FB9-C8D5-4BD5-82D8-5E65BE540F48}" srcOrd="1" destOrd="0" presId="urn:microsoft.com/office/officeart/2005/8/layout/orgChart1"/>
    <dgm:cxn modelId="{37637488-4230-409A-8881-305A43743B94}" type="presParOf" srcId="{9CC81FB9-C8D5-4BD5-82D8-5E65BE540F48}" destId="{6CD2D8C3-7B79-425A-9D87-45ABD17BE6C0}" srcOrd="0" destOrd="0" presId="urn:microsoft.com/office/officeart/2005/8/layout/orgChart1"/>
    <dgm:cxn modelId="{F84C37D7-D898-4874-BB48-8721C8FB3F33}" type="presParOf" srcId="{6CD2D8C3-7B79-425A-9D87-45ABD17BE6C0}" destId="{CF7A6C0C-74A2-4697-80F3-459D235103BB}" srcOrd="0" destOrd="0" presId="urn:microsoft.com/office/officeart/2005/8/layout/orgChart1"/>
    <dgm:cxn modelId="{8A36FDC9-2FA5-46BB-849C-EBF8F163ED4E}" type="presParOf" srcId="{6CD2D8C3-7B79-425A-9D87-45ABD17BE6C0}" destId="{6198F528-E6BD-4532-A9DC-6FEAEB167A51}" srcOrd="1" destOrd="0" presId="urn:microsoft.com/office/officeart/2005/8/layout/orgChart1"/>
    <dgm:cxn modelId="{01E16270-8C65-45A2-933A-E1AF601635E8}" type="presParOf" srcId="{9CC81FB9-C8D5-4BD5-82D8-5E65BE540F48}" destId="{9D5973CF-4960-426E-BE49-C774143549BF}" srcOrd="1" destOrd="0" presId="urn:microsoft.com/office/officeart/2005/8/layout/orgChart1"/>
    <dgm:cxn modelId="{0B62A449-00FE-446C-AD1D-01D3D2EFD4D5}" type="presParOf" srcId="{9D5973CF-4960-426E-BE49-C774143549BF}" destId="{6814A1D3-FFD9-4713-A717-84A4EA0F8F7D}" srcOrd="0" destOrd="0" presId="urn:microsoft.com/office/officeart/2005/8/layout/orgChart1"/>
    <dgm:cxn modelId="{EA4A9957-0A6F-439E-8BDA-4D552A2EFC63}" type="presParOf" srcId="{9D5973CF-4960-426E-BE49-C774143549BF}" destId="{0EF4C44B-5320-4500-AA2F-7018599CC129}" srcOrd="1" destOrd="0" presId="urn:microsoft.com/office/officeart/2005/8/layout/orgChart1"/>
    <dgm:cxn modelId="{55D8A314-4C76-46D6-BA92-754BAA95DA21}" type="presParOf" srcId="{0EF4C44B-5320-4500-AA2F-7018599CC129}" destId="{EE0C1F96-452D-4B2A-ABD5-8BFF0A7A0F6B}" srcOrd="0" destOrd="0" presId="urn:microsoft.com/office/officeart/2005/8/layout/orgChart1"/>
    <dgm:cxn modelId="{EDC8927A-5A69-4E69-A496-402796787ED7}" type="presParOf" srcId="{EE0C1F96-452D-4B2A-ABD5-8BFF0A7A0F6B}" destId="{E4E3309F-268C-4D71-87B6-8EE7E746AD0B}" srcOrd="0" destOrd="0" presId="urn:microsoft.com/office/officeart/2005/8/layout/orgChart1"/>
    <dgm:cxn modelId="{63B4DA77-944C-4049-B8CB-D5301BB0B813}" type="presParOf" srcId="{EE0C1F96-452D-4B2A-ABD5-8BFF0A7A0F6B}" destId="{9FE9EE7F-DB95-4081-B39A-92C50A80C58D}" srcOrd="1" destOrd="0" presId="urn:microsoft.com/office/officeart/2005/8/layout/orgChart1"/>
    <dgm:cxn modelId="{DEC2760D-E36F-47BF-8AF7-789285CFF428}" type="presParOf" srcId="{0EF4C44B-5320-4500-AA2F-7018599CC129}" destId="{C9BD0461-DE06-4AE3-BAFF-E946AB9D1669}" srcOrd="1" destOrd="0" presId="urn:microsoft.com/office/officeart/2005/8/layout/orgChart1"/>
    <dgm:cxn modelId="{A0EB4DC3-8413-47C7-9BB9-DAD7245631DC}" type="presParOf" srcId="{0EF4C44B-5320-4500-AA2F-7018599CC129}" destId="{CB872C14-DB07-4421-B530-9415FE944ABD}" srcOrd="2" destOrd="0" presId="urn:microsoft.com/office/officeart/2005/8/layout/orgChart1"/>
    <dgm:cxn modelId="{DCF2E8D8-3C50-4ACA-9E07-61FDCA3E45E6}" type="presParOf" srcId="{9D5973CF-4960-426E-BE49-C774143549BF}" destId="{F1D73D6F-BEA7-41D9-8C05-899A4CE0C46F}" srcOrd="2" destOrd="0" presId="urn:microsoft.com/office/officeart/2005/8/layout/orgChart1"/>
    <dgm:cxn modelId="{7A54EB5F-CD58-401D-BFDC-D030E3BB0564}" type="presParOf" srcId="{9D5973CF-4960-426E-BE49-C774143549BF}" destId="{672DCC59-C386-412D-B8F7-86D760BEA3B4}" srcOrd="3" destOrd="0" presId="urn:microsoft.com/office/officeart/2005/8/layout/orgChart1"/>
    <dgm:cxn modelId="{8FBA527D-1675-45FC-9927-D81B62D84697}" type="presParOf" srcId="{672DCC59-C386-412D-B8F7-86D760BEA3B4}" destId="{EE5F3342-4070-443A-B52A-1ACAFC1DCB10}" srcOrd="0" destOrd="0" presId="urn:microsoft.com/office/officeart/2005/8/layout/orgChart1"/>
    <dgm:cxn modelId="{4BFB55BE-1482-44D9-9486-0351AC3E1188}" type="presParOf" srcId="{EE5F3342-4070-443A-B52A-1ACAFC1DCB10}" destId="{43D79A57-7CEC-430B-99B0-71D254D28F0F}" srcOrd="0" destOrd="0" presId="urn:microsoft.com/office/officeart/2005/8/layout/orgChart1"/>
    <dgm:cxn modelId="{BE8001F6-254E-4935-B419-857A78F93831}" type="presParOf" srcId="{EE5F3342-4070-443A-B52A-1ACAFC1DCB10}" destId="{8C0928BF-6D38-4A8D-9B37-DA240ED2945A}" srcOrd="1" destOrd="0" presId="urn:microsoft.com/office/officeart/2005/8/layout/orgChart1"/>
    <dgm:cxn modelId="{6948B2E0-8EA2-4C11-8C73-B358E1E245D6}" type="presParOf" srcId="{672DCC59-C386-412D-B8F7-86D760BEA3B4}" destId="{02BC1A01-87C2-4BDF-B04B-4EA59FF39014}" srcOrd="1" destOrd="0" presId="urn:microsoft.com/office/officeart/2005/8/layout/orgChart1"/>
    <dgm:cxn modelId="{16CBD7E2-05D4-442F-8F34-034C4F212106}" type="presParOf" srcId="{672DCC59-C386-412D-B8F7-86D760BEA3B4}" destId="{04F6FABE-3F89-4F4E-84D0-31EA66C2BE55}" srcOrd="2" destOrd="0" presId="urn:microsoft.com/office/officeart/2005/8/layout/orgChart1"/>
    <dgm:cxn modelId="{3A0EA3B4-1352-421D-BB23-E2569C3450D7}" type="presParOf" srcId="{9D5973CF-4960-426E-BE49-C774143549BF}" destId="{C4234D43-8AFE-4899-8968-6B6FFF0F865E}" srcOrd="4" destOrd="0" presId="urn:microsoft.com/office/officeart/2005/8/layout/orgChart1"/>
    <dgm:cxn modelId="{2E4A8EF5-E05B-4255-82D1-9A6B2E12B24C}" type="presParOf" srcId="{9D5973CF-4960-426E-BE49-C774143549BF}" destId="{4511BC26-24BA-4422-B9C0-6065B100C13D}" srcOrd="5" destOrd="0" presId="urn:microsoft.com/office/officeart/2005/8/layout/orgChart1"/>
    <dgm:cxn modelId="{A0F01D64-72D8-4ED8-86AE-7C4780133B20}" type="presParOf" srcId="{4511BC26-24BA-4422-B9C0-6065B100C13D}" destId="{D1539C87-B4ED-4BBD-B5C2-B7EC745B00E7}" srcOrd="0" destOrd="0" presId="urn:microsoft.com/office/officeart/2005/8/layout/orgChart1"/>
    <dgm:cxn modelId="{6FDB00C2-5A3F-4B8A-B9B5-6A6A96571C13}" type="presParOf" srcId="{D1539C87-B4ED-4BBD-B5C2-B7EC745B00E7}" destId="{CECA9B9B-C008-4D5E-94A2-1C2919922015}" srcOrd="0" destOrd="0" presId="urn:microsoft.com/office/officeart/2005/8/layout/orgChart1"/>
    <dgm:cxn modelId="{95B0D88F-5BC4-4D8D-80CD-A7F1AC24F48A}" type="presParOf" srcId="{D1539C87-B4ED-4BBD-B5C2-B7EC745B00E7}" destId="{8602FA81-84A0-496E-9971-F01C7A787C90}" srcOrd="1" destOrd="0" presId="urn:microsoft.com/office/officeart/2005/8/layout/orgChart1"/>
    <dgm:cxn modelId="{F539442F-CE0D-42BA-AC6A-625AB4B5A01A}" type="presParOf" srcId="{4511BC26-24BA-4422-B9C0-6065B100C13D}" destId="{706ED406-A05B-40D9-BD4B-021F4BA0BFF3}" srcOrd="1" destOrd="0" presId="urn:microsoft.com/office/officeart/2005/8/layout/orgChart1"/>
    <dgm:cxn modelId="{B736D02D-4006-4276-A0A7-F2C6D89AC099}" type="presParOf" srcId="{4511BC26-24BA-4422-B9C0-6065B100C13D}" destId="{6F5B63C9-05E0-4736-AD0A-351E6F8EF81D}" srcOrd="2" destOrd="0" presId="urn:microsoft.com/office/officeart/2005/8/layout/orgChart1"/>
    <dgm:cxn modelId="{2ABAE791-4E88-49D4-83A6-1E1280B0A3F8}" type="presParOf" srcId="{9D5973CF-4960-426E-BE49-C774143549BF}" destId="{F1B82673-0E19-4F1C-8107-E91815F265D3}" srcOrd="6" destOrd="0" presId="urn:microsoft.com/office/officeart/2005/8/layout/orgChart1"/>
    <dgm:cxn modelId="{332B52A9-22D1-497C-97F2-AAAB5276BB8B}" type="presParOf" srcId="{9D5973CF-4960-426E-BE49-C774143549BF}" destId="{280A2748-1EE5-4FD3-8D9F-5620AEC92C67}" srcOrd="7" destOrd="0" presId="urn:microsoft.com/office/officeart/2005/8/layout/orgChart1"/>
    <dgm:cxn modelId="{001BD3C1-2B10-48D0-8346-24F81691B8AD}" type="presParOf" srcId="{280A2748-1EE5-4FD3-8D9F-5620AEC92C67}" destId="{6AC3968C-F099-46BC-A69B-6B91A2FDEC2A}" srcOrd="0" destOrd="0" presId="urn:microsoft.com/office/officeart/2005/8/layout/orgChart1"/>
    <dgm:cxn modelId="{77DB601C-EACC-4177-9F33-41789455000F}" type="presParOf" srcId="{6AC3968C-F099-46BC-A69B-6B91A2FDEC2A}" destId="{5157D73C-7E76-4AB9-8416-981C7621888A}" srcOrd="0" destOrd="0" presId="urn:microsoft.com/office/officeart/2005/8/layout/orgChart1"/>
    <dgm:cxn modelId="{93771EA0-FCB8-4AB6-AA71-FC607C340D5E}" type="presParOf" srcId="{6AC3968C-F099-46BC-A69B-6B91A2FDEC2A}" destId="{13BC4EFF-1D56-4761-B4DF-A9DA0C92094F}" srcOrd="1" destOrd="0" presId="urn:microsoft.com/office/officeart/2005/8/layout/orgChart1"/>
    <dgm:cxn modelId="{49147F18-C2A0-4B2E-82A3-034F58295CF4}" type="presParOf" srcId="{280A2748-1EE5-4FD3-8D9F-5620AEC92C67}" destId="{F4644200-0012-4D4E-8508-7B72AA6C56A0}" srcOrd="1" destOrd="0" presId="urn:microsoft.com/office/officeart/2005/8/layout/orgChart1"/>
    <dgm:cxn modelId="{F11EF496-EF5D-422E-836B-AAF76C3C036A}" type="presParOf" srcId="{280A2748-1EE5-4FD3-8D9F-5620AEC92C67}" destId="{3480C398-1BDC-4B4D-8607-080688770A5C}" srcOrd="2" destOrd="0" presId="urn:microsoft.com/office/officeart/2005/8/layout/orgChart1"/>
    <dgm:cxn modelId="{5CC049AA-435A-4F29-8763-1DDD664A7735}" type="presParOf" srcId="{9CC81FB9-C8D5-4BD5-82D8-5E65BE540F48}" destId="{9163A41B-BE59-4EEC-9319-C7B1B3780591}" srcOrd="2" destOrd="0" presId="urn:microsoft.com/office/officeart/2005/8/layout/orgChart1"/>
    <dgm:cxn modelId="{B6194E26-FD7B-45CD-8038-55B983E26B5C}" type="presParOf" srcId="{C3B5B445-53FC-485C-93A9-109D361EEDEF}" destId="{3D367E92-86C4-4800-890D-E420390834F5}" srcOrd="2" destOrd="0" presId="urn:microsoft.com/office/officeart/2005/8/layout/orgChart1"/>
    <dgm:cxn modelId="{D9134172-5194-4198-91D5-A90E77AE9214}" type="presParOf" srcId="{C3B5B445-53FC-485C-93A9-109D361EEDEF}" destId="{BCB8A5CE-D988-44F9-9D02-0C3A0AE8921F}" srcOrd="3" destOrd="0" presId="urn:microsoft.com/office/officeart/2005/8/layout/orgChart1"/>
    <dgm:cxn modelId="{890B06CB-4CBC-4079-BC87-199913DCC12A}" type="presParOf" srcId="{BCB8A5CE-D988-44F9-9D02-0C3A0AE8921F}" destId="{33018D0C-6560-45C3-A00F-F1B6EEB3F544}" srcOrd="0" destOrd="0" presId="urn:microsoft.com/office/officeart/2005/8/layout/orgChart1"/>
    <dgm:cxn modelId="{A100B4F4-9584-4B00-8D79-4089CA8A5CD6}" type="presParOf" srcId="{33018D0C-6560-45C3-A00F-F1B6EEB3F544}" destId="{AB53A8D1-72AE-4ADD-B21C-1A8119F79543}" srcOrd="0" destOrd="0" presId="urn:microsoft.com/office/officeart/2005/8/layout/orgChart1"/>
    <dgm:cxn modelId="{94233098-D59E-4EFB-8147-1FBCCCFA461A}" type="presParOf" srcId="{33018D0C-6560-45C3-A00F-F1B6EEB3F544}" destId="{023038BA-4E9A-4F8B-99B8-2ACC67A977E8}" srcOrd="1" destOrd="0" presId="urn:microsoft.com/office/officeart/2005/8/layout/orgChart1"/>
    <dgm:cxn modelId="{DF00B197-DBCB-4D49-8076-DD11440BB2DC}" type="presParOf" srcId="{BCB8A5CE-D988-44F9-9D02-0C3A0AE8921F}" destId="{D4BBFF5E-DEE5-4CE9-A83C-00B2F7EBD579}" srcOrd="1" destOrd="0" presId="urn:microsoft.com/office/officeart/2005/8/layout/orgChart1"/>
    <dgm:cxn modelId="{A11E4E0D-BA4B-4D3E-BFD7-5BA9D58E858C}" type="presParOf" srcId="{D4BBFF5E-DEE5-4CE9-A83C-00B2F7EBD579}" destId="{61FBF8BD-0CB8-4BC1-AC97-84554451CCDF}" srcOrd="0" destOrd="0" presId="urn:microsoft.com/office/officeart/2005/8/layout/orgChart1"/>
    <dgm:cxn modelId="{87FCE7BA-FD1C-4321-9918-3B518614B9FD}" type="presParOf" srcId="{D4BBFF5E-DEE5-4CE9-A83C-00B2F7EBD579}" destId="{A548C117-5962-4AE7-B890-F7E812AE79FC}" srcOrd="1" destOrd="0" presId="urn:microsoft.com/office/officeart/2005/8/layout/orgChart1"/>
    <dgm:cxn modelId="{47336F6B-A547-4DD3-8B22-9F5A451FEC23}" type="presParOf" srcId="{A548C117-5962-4AE7-B890-F7E812AE79FC}" destId="{0EE34E23-173D-4043-8BA3-30233D960976}" srcOrd="0" destOrd="0" presId="urn:microsoft.com/office/officeart/2005/8/layout/orgChart1"/>
    <dgm:cxn modelId="{AB1DED1F-477D-40E0-82E4-2FDF07724D04}" type="presParOf" srcId="{0EE34E23-173D-4043-8BA3-30233D960976}" destId="{0B2B7975-F0E4-4792-981A-64BB44A9A79B}" srcOrd="0" destOrd="0" presId="urn:microsoft.com/office/officeart/2005/8/layout/orgChart1"/>
    <dgm:cxn modelId="{E52534DE-9286-4DD6-894A-5109AD18038C}" type="presParOf" srcId="{0EE34E23-173D-4043-8BA3-30233D960976}" destId="{1001176A-95BF-47E7-8370-9A39C3C6DBCB}" srcOrd="1" destOrd="0" presId="urn:microsoft.com/office/officeart/2005/8/layout/orgChart1"/>
    <dgm:cxn modelId="{8DC7851A-07C8-48E8-9075-8F96783DAA14}" type="presParOf" srcId="{A548C117-5962-4AE7-B890-F7E812AE79FC}" destId="{60B9F219-83A9-42DA-8CD3-BC7629F49FEB}" srcOrd="1" destOrd="0" presId="urn:microsoft.com/office/officeart/2005/8/layout/orgChart1"/>
    <dgm:cxn modelId="{B9847880-CE5F-4AF0-8BD8-3B3972C53BD2}" type="presParOf" srcId="{A548C117-5962-4AE7-B890-F7E812AE79FC}" destId="{4B64A420-34FC-492C-9391-7E92BE2BDA6C}" srcOrd="2" destOrd="0" presId="urn:microsoft.com/office/officeart/2005/8/layout/orgChart1"/>
    <dgm:cxn modelId="{108E7543-0222-4C88-A4F1-F84871973391}" type="presParOf" srcId="{D4BBFF5E-DEE5-4CE9-A83C-00B2F7EBD579}" destId="{9508E336-93A8-40B3-8417-857BAF094448}" srcOrd="2" destOrd="0" presId="urn:microsoft.com/office/officeart/2005/8/layout/orgChart1"/>
    <dgm:cxn modelId="{B030FC88-138A-4E29-9911-107F1CCB3C29}" type="presParOf" srcId="{D4BBFF5E-DEE5-4CE9-A83C-00B2F7EBD579}" destId="{C3E9532D-1586-40AD-8EE7-7E2DAE181C3D}" srcOrd="3" destOrd="0" presId="urn:microsoft.com/office/officeart/2005/8/layout/orgChart1"/>
    <dgm:cxn modelId="{E13FAB8C-1225-482B-94FF-EC959FE0F48B}" type="presParOf" srcId="{C3E9532D-1586-40AD-8EE7-7E2DAE181C3D}" destId="{7E2E50D5-3604-4080-8B02-F435F966BCC9}" srcOrd="0" destOrd="0" presId="urn:microsoft.com/office/officeart/2005/8/layout/orgChart1"/>
    <dgm:cxn modelId="{D49C3336-0EC9-464A-B0D7-ADD766EE6E6A}" type="presParOf" srcId="{7E2E50D5-3604-4080-8B02-F435F966BCC9}" destId="{913E3CFF-6DA2-4145-8C16-26E7C7437F90}" srcOrd="0" destOrd="0" presId="urn:microsoft.com/office/officeart/2005/8/layout/orgChart1"/>
    <dgm:cxn modelId="{9E73FA7F-2435-4540-9D77-EF0123F577B6}" type="presParOf" srcId="{7E2E50D5-3604-4080-8B02-F435F966BCC9}" destId="{88EE44DB-C3CA-49DB-A5A6-162B2A84A913}" srcOrd="1" destOrd="0" presId="urn:microsoft.com/office/officeart/2005/8/layout/orgChart1"/>
    <dgm:cxn modelId="{A1CEC577-61B2-498B-91D0-08244C68B4DA}" type="presParOf" srcId="{C3E9532D-1586-40AD-8EE7-7E2DAE181C3D}" destId="{496E5ED3-B05C-4D09-A08D-F60092B11DC8}" srcOrd="1" destOrd="0" presId="urn:microsoft.com/office/officeart/2005/8/layout/orgChart1"/>
    <dgm:cxn modelId="{5A2BDC5F-68DB-4D3A-A1EE-A4E47C5E53A1}" type="presParOf" srcId="{C3E9532D-1586-40AD-8EE7-7E2DAE181C3D}" destId="{82DF7304-2FEE-4EE8-93B7-A09DF3E986F0}" srcOrd="2" destOrd="0" presId="urn:microsoft.com/office/officeart/2005/8/layout/orgChart1"/>
    <dgm:cxn modelId="{1EC56D74-C7F1-42ED-8F31-A683CD712F47}" type="presParOf" srcId="{D4BBFF5E-DEE5-4CE9-A83C-00B2F7EBD579}" destId="{3538E69E-8F57-419C-906D-E53677ACCF0F}" srcOrd="4" destOrd="0" presId="urn:microsoft.com/office/officeart/2005/8/layout/orgChart1"/>
    <dgm:cxn modelId="{CC7BD457-547C-4526-97E2-EAFC909A96FD}" type="presParOf" srcId="{D4BBFF5E-DEE5-4CE9-A83C-00B2F7EBD579}" destId="{A5BB9773-AD43-451C-AB33-7701ACCC5A15}" srcOrd="5" destOrd="0" presId="urn:microsoft.com/office/officeart/2005/8/layout/orgChart1"/>
    <dgm:cxn modelId="{36A16422-431C-4D48-8C9E-21A1819A6AFF}" type="presParOf" srcId="{A5BB9773-AD43-451C-AB33-7701ACCC5A15}" destId="{47962756-040A-45EB-9332-E831CD118CFA}" srcOrd="0" destOrd="0" presId="urn:microsoft.com/office/officeart/2005/8/layout/orgChart1"/>
    <dgm:cxn modelId="{45ACB6C5-94E5-414A-B215-D946B9099395}" type="presParOf" srcId="{47962756-040A-45EB-9332-E831CD118CFA}" destId="{20E8093F-61AF-4E27-978D-C2B7627C9374}" srcOrd="0" destOrd="0" presId="urn:microsoft.com/office/officeart/2005/8/layout/orgChart1"/>
    <dgm:cxn modelId="{99ABA78A-2973-4292-A28A-9475F0D3A6AE}" type="presParOf" srcId="{47962756-040A-45EB-9332-E831CD118CFA}" destId="{48C640DA-26DC-45AE-8F35-81EDEDAA9ED5}" srcOrd="1" destOrd="0" presId="urn:microsoft.com/office/officeart/2005/8/layout/orgChart1"/>
    <dgm:cxn modelId="{FC907545-8F49-4870-9AB6-A711EB6D5E95}" type="presParOf" srcId="{A5BB9773-AD43-451C-AB33-7701ACCC5A15}" destId="{5615A261-6FB9-4F68-8845-19C258483AE9}" srcOrd="1" destOrd="0" presId="urn:microsoft.com/office/officeart/2005/8/layout/orgChart1"/>
    <dgm:cxn modelId="{E95A55C1-C865-4611-9A98-068424B423C0}" type="presParOf" srcId="{A5BB9773-AD43-451C-AB33-7701ACCC5A15}" destId="{D5864186-EE60-4044-B8A0-92B6857B589F}" srcOrd="2" destOrd="0" presId="urn:microsoft.com/office/officeart/2005/8/layout/orgChart1"/>
    <dgm:cxn modelId="{36F94BF7-BE6B-4943-90D2-C3A59DBC5B51}" type="presParOf" srcId="{BCB8A5CE-D988-44F9-9D02-0C3A0AE8921F}" destId="{38D6C1EF-FC96-4ECA-BD00-0522FA1A4BE3}" srcOrd="2" destOrd="0" presId="urn:microsoft.com/office/officeart/2005/8/layout/orgChart1"/>
    <dgm:cxn modelId="{96532122-C295-4D74-9F7B-9DBDE8FF7C5E}" type="presParOf" srcId="{324C4A52-F45A-4CCF-A157-0FC11971F8D1}" destId="{CDD839C0-0AF7-4964-8708-3C81E7EACDDB}"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B7D03E-03F3-486C-9E94-EB5129B84C9C}" type="doc">
      <dgm:prSet loTypeId="urn:microsoft.com/office/officeart/2005/8/layout/radial5" loCatId="cycle" qsTypeId="urn:microsoft.com/office/officeart/2005/8/quickstyle/simple1" qsCatId="simple" csTypeId="urn:microsoft.com/office/officeart/2005/8/colors/colorful1" csCatId="colorful" phldr="1"/>
      <dgm:spPr/>
      <dgm:t>
        <a:bodyPr/>
        <a:lstStyle/>
        <a:p>
          <a:endParaRPr lang="en-US"/>
        </a:p>
      </dgm:t>
    </dgm:pt>
    <dgm:pt modelId="{57DF6D7B-B93E-46B1-B29E-927307AB0E13}">
      <dgm:prSet phldrT="[Text]"/>
      <dgm:spPr/>
      <dgm:t>
        <a:bodyPr/>
        <a:lstStyle/>
        <a:p>
          <a:r>
            <a:rPr lang="en-US" dirty="0">
              <a:solidFill>
                <a:schemeClr val="tx1"/>
              </a:solidFill>
            </a:rPr>
            <a:t>Structure of the markets</a:t>
          </a:r>
        </a:p>
      </dgm:t>
    </dgm:pt>
    <dgm:pt modelId="{8007987A-97CD-458E-8957-BB1982554465}" type="parTrans" cxnId="{A8089027-059C-4F51-AFED-631C89515466}">
      <dgm:prSet/>
      <dgm:spPr/>
      <dgm:t>
        <a:bodyPr/>
        <a:lstStyle/>
        <a:p>
          <a:endParaRPr lang="en-US">
            <a:solidFill>
              <a:schemeClr val="tx1"/>
            </a:solidFill>
          </a:endParaRPr>
        </a:p>
      </dgm:t>
    </dgm:pt>
    <dgm:pt modelId="{2B38D8AB-B8BB-471B-9FC1-42C5A1090945}" type="sibTrans" cxnId="{A8089027-059C-4F51-AFED-631C89515466}">
      <dgm:prSet/>
      <dgm:spPr/>
      <dgm:t>
        <a:bodyPr/>
        <a:lstStyle/>
        <a:p>
          <a:endParaRPr lang="en-US">
            <a:solidFill>
              <a:schemeClr val="tx1"/>
            </a:solidFill>
          </a:endParaRPr>
        </a:p>
      </dgm:t>
    </dgm:pt>
    <dgm:pt modelId="{8B1CC83F-95F4-40DD-A489-2AB76210D9AF}">
      <dgm:prSet phldrT="[Text]"/>
      <dgm:spPr/>
      <dgm:t>
        <a:bodyPr/>
        <a:lstStyle/>
        <a:p>
          <a:r>
            <a:rPr lang="en-US" dirty="0">
              <a:solidFill>
                <a:schemeClr val="tx1"/>
              </a:solidFill>
            </a:rPr>
            <a:t>Debt vs Equity</a:t>
          </a:r>
        </a:p>
      </dgm:t>
    </dgm:pt>
    <dgm:pt modelId="{E4057D53-0706-4058-A36C-0E169A0C471C}" type="parTrans" cxnId="{063499F9-01F2-41E4-BCC2-8B727ADA1A7C}">
      <dgm:prSet/>
      <dgm:spPr/>
      <dgm:t>
        <a:bodyPr/>
        <a:lstStyle/>
        <a:p>
          <a:endParaRPr lang="en-US">
            <a:solidFill>
              <a:schemeClr val="tx1"/>
            </a:solidFill>
          </a:endParaRPr>
        </a:p>
      </dgm:t>
    </dgm:pt>
    <dgm:pt modelId="{B92F846E-B350-4C62-9C64-70846C9A814D}" type="sibTrans" cxnId="{063499F9-01F2-41E4-BCC2-8B727ADA1A7C}">
      <dgm:prSet/>
      <dgm:spPr/>
      <dgm:t>
        <a:bodyPr/>
        <a:lstStyle/>
        <a:p>
          <a:endParaRPr lang="en-US">
            <a:solidFill>
              <a:schemeClr val="tx1"/>
            </a:solidFill>
          </a:endParaRPr>
        </a:p>
      </dgm:t>
    </dgm:pt>
    <dgm:pt modelId="{20B2E417-7D67-4309-BBB4-BE0766A588DD}">
      <dgm:prSet phldrT="[Text]"/>
      <dgm:spPr/>
      <dgm:t>
        <a:bodyPr/>
        <a:lstStyle/>
        <a:p>
          <a:r>
            <a:rPr lang="en-US" dirty="0">
              <a:solidFill>
                <a:schemeClr val="tx1"/>
              </a:solidFill>
            </a:rPr>
            <a:t>Primary vs Secondary</a:t>
          </a:r>
        </a:p>
      </dgm:t>
    </dgm:pt>
    <dgm:pt modelId="{31AC7B7D-578D-4B07-B4C4-8211826FE71C}" type="parTrans" cxnId="{6C54B45C-0596-416F-B265-C8DBA16C5301}">
      <dgm:prSet/>
      <dgm:spPr/>
      <dgm:t>
        <a:bodyPr/>
        <a:lstStyle/>
        <a:p>
          <a:endParaRPr lang="en-US">
            <a:solidFill>
              <a:schemeClr val="tx1"/>
            </a:solidFill>
          </a:endParaRPr>
        </a:p>
      </dgm:t>
    </dgm:pt>
    <dgm:pt modelId="{04703D8A-677F-4640-A45E-AAD40797A88C}" type="sibTrans" cxnId="{6C54B45C-0596-416F-B265-C8DBA16C5301}">
      <dgm:prSet/>
      <dgm:spPr/>
      <dgm:t>
        <a:bodyPr/>
        <a:lstStyle/>
        <a:p>
          <a:endParaRPr lang="en-US">
            <a:solidFill>
              <a:schemeClr val="tx1"/>
            </a:solidFill>
          </a:endParaRPr>
        </a:p>
      </dgm:t>
    </dgm:pt>
    <dgm:pt modelId="{3EDF7C85-18CA-4689-B8D9-9D21F11E5854}">
      <dgm:prSet phldrT="[Text]"/>
      <dgm:spPr/>
      <dgm:t>
        <a:bodyPr/>
        <a:lstStyle/>
        <a:p>
          <a:r>
            <a:rPr lang="en-US" dirty="0">
              <a:solidFill>
                <a:schemeClr val="tx1"/>
              </a:solidFill>
            </a:rPr>
            <a:t>Exchanges vs OTC</a:t>
          </a:r>
        </a:p>
      </dgm:t>
    </dgm:pt>
    <dgm:pt modelId="{28484998-9523-4CAE-8DA1-99BA4879B5F6}" type="parTrans" cxnId="{AF5CB8E3-DCA1-424C-A16A-5D626C5E724E}">
      <dgm:prSet/>
      <dgm:spPr/>
      <dgm:t>
        <a:bodyPr/>
        <a:lstStyle/>
        <a:p>
          <a:endParaRPr lang="en-US">
            <a:solidFill>
              <a:schemeClr val="tx1"/>
            </a:solidFill>
          </a:endParaRPr>
        </a:p>
      </dgm:t>
    </dgm:pt>
    <dgm:pt modelId="{F58E2A55-3DFA-4731-8B4C-368399B128D7}" type="sibTrans" cxnId="{AF5CB8E3-DCA1-424C-A16A-5D626C5E724E}">
      <dgm:prSet/>
      <dgm:spPr/>
      <dgm:t>
        <a:bodyPr/>
        <a:lstStyle/>
        <a:p>
          <a:endParaRPr lang="en-US">
            <a:solidFill>
              <a:schemeClr val="tx1"/>
            </a:solidFill>
          </a:endParaRPr>
        </a:p>
      </dgm:t>
    </dgm:pt>
    <dgm:pt modelId="{EE162609-E95C-4B13-B0B0-22FAE24899B7}">
      <dgm:prSet phldrT="[Text]"/>
      <dgm:spPr/>
      <dgm:t>
        <a:bodyPr/>
        <a:lstStyle/>
        <a:p>
          <a:r>
            <a:rPr lang="en-US" dirty="0">
              <a:solidFill>
                <a:schemeClr val="tx1"/>
              </a:solidFill>
            </a:rPr>
            <a:t>Money vs Capital</a:t>
          </a:r>
        </a:p>
      </dgm:t>
    </dgm:pt>
    <dgm:pt modelId="{BEA42D95-0EA5-4640-BB2A-722F87564C53}" type="parTrans" cxnId="{2C04F7C2-24FE-49E8-9663-3E2CE066F55A}">
      <dgm:prSet/>
      <dgm:spPr/>
      <dgm:t>
        <a:bodyPr/>
        <a:lstStyle/>
        <a:p>
          <a:endParaRPr lang="en-US">
            <a:solidFill>
              <a:schemeClr val="tx1"/>
            </a:solidFill>
          </a:endParaRPr>
        </a:p>
      </dgm:t>
    </dgm:pt>
    <dgm:pt modelId="{5BECEAB4-D610-4E8B-917A-C4F5AE3FC761}" type="sibTrans" cxnId="{2C04F7C2-24FE-49E8-9663-3E2CE066F55A}">
      <dgm:prSet/>
      <dgm:spPr/>
      <dgm:t>
        <a:bodyPr/>
        <a:lstStyle/>
        <a:p>
          <a:endParaRPr lang="en-US">
            <a:solidFill>
              <a:schemeClr val="tx1"/>
            </a:solidFill>
          </a:endParaRPr>
        </a:p>
      </dgm:t>
    </dgm:pt>
    <dgm:pt modelId="{2AB60A46-85A9-46D2-8F82-DCE87B563BCA}" type="pres">
      <dgm:prSet presAssocID="{B6B7D03E-03F3-486C-9E94-EB5129B84C9C}" presName="Name0" presStyleCnt="0">
        <dgm:presLayoutVars>
          <dgm:chMax val="1"/>
          <dgm:dir/>
          <dgm:animLvl val="ctr"/>
          <dgm:resizeHandles val="exact"/>
        </dgm:presLayoutVars>
      </dgm:prSet>
      <dgm:spPr/>
    </dgm:pt>
    <dgm:pt modelId="{2931DF50-E122-42D4-9817-A13C5B43527F}" type="pres">
      <dgm:prSet presAssocID="{57DF6D7B-B93E-46B1-B29E-927307AB0E13}" presName="centerShape" presStyleLbl="node0" presStyleIdx="0" presStyleCnt="1"/>
      <dgm:spPr/>
    </dgm:pt>
    <dgm:pt modelId="{0297E82E-0A21-4700-AF8A-93894A48A818}" type="pres">
      <dgm:prSet presAssocID="{E4057D53-0706-4058-A36C-0E169A0C471C}" presName="parTrans" presStyleLbl="sibTrans2D1" presStyleIdx="0" presStyleCnt="4"/>
      <dgm:spPr/>
    </dgm:pt>
    <dgm:pt modelId="{5EA25229-C9DC-4952-A8E6-A0FA5B244FB0}" type="pres">
      <dgm:prSet presAssocID="{E4057D53-0706-4058-A36C-0E169A0C471C}" presName="connectorText" presStyleLbl="sibTrans2D1" presStyleIdx="0" presStyleCnt="4"/>
      <dgm:spPr/>
    </dgm:pt>
    <dgm:pt modelId="{ADE52DC1-E84F-42DE-9416-1D9FDCC20CAB}" type="pres">
      <dgm:prSet presAssocID="{8B1CC83F-95F4-40DD-A489-2AB76210D9AF}" presName="node" presStyleLbl="node1" presStyleIdx="0" presStyleCnt="4">
        <dgm:presLayoutVars>
          <dgm:bulletEnabled val="1"/>
        </dgm:presLayoutVars>
      </dgm:prSet>
      <dgm:spPr/>
    </dgm:pt>
    <dgm:pt modelId="{BA032A1F-A50B-4A3D-99E4-07C7BF34C5C4}" type="pres">
      <dgm:prSet presAssocID="{31AC7B7D-578D-4B07-B4C4-8211826FE71C}" presName="parTrans" presStyleLbl="sibTrans2D1" presStyleIdx="1" presStyleCnt="4"/>
      <dgm:spPr/>
    </dgm:pt>
    <dgm:pt modelId="{920B2C5D-F5A7-453C-8C9A-2F9B848D1876}" type="pres">
      <dgm:prSet presAssocID="{31AC7B7D-578D-4B07-B4C4-8211826FE71C}" presName="connectorText" presStyleLbl="sibTrans2D1" presStyleIdx="1" presStyleCnt="4"/>
      <dgm:spPr/>
    </dgm:pt>
    <dgm:pt modelId="{9AC59E2F-CAD3-4BB2-853D-6862785F2F79}" type="pres">
      <dgm:prSet presAssocID="{20B2E417-7D67-4309-BBB4-BE0766A588DD}" presName="node" presStyleLbl="node1" presStyleIdx="1" presStyleCnt="4">
        <dgm:presLayoutVars>
          <dgm:bulletEnabled val="1"/>
        </dgm:presLayoutVars>
      </dgm:prSet>
      <dgm:spPr/>
    </dgm:pt>
    <dgm:pt modelId="{4C1EFD0B-3FD2-4952-A373-90568D69BEA0}" type="pres">
      <dgm:prSet presAssocID="{28484998-9523-4CAE-8DA1-99BA4879B5F6}" presName="parTrans" presStyleLbl="sibTrans2D1" presStyleIdx="2" presStyleCnt="4"/>
      <dgm:spPr/>
    </dgm:pt>
    <dgm:pt modelId="{9F98159F-A510-4CC8-AB08-59A04A69A226}" type="pres">
      <dgm:prSet presAssocID="{28484998-9523-4CAE-8DA1-99BA4879B5F6}" presName="connectorText" presStyleLbl="sibTrans2D1" presStyleIdx="2" presStyleCnt="4"/>
      <dgm:spPr/>
    </dgm:pt>
    <dgm:pt modelId="{8AC4806F-C19A-4445-A892-6B33A004ED4F}" type="pres">
      <dgm:prSet presAssocID="{3EDF7C85-18CA-4689-B8D9-9D21F11E5854}" presName="node" presStyleLbl="node1" presStyleIdx="2" presStyleCnt="4">
        <dgm:presLayoutVars>
          <dgm:bulletEnabled val="1"/>
        </dgm:presLayoutVars>
      </dgm:prSet>
      <dgm:spPr/>
    </dgm:pt>
    <dgm:pt modelId="{79A27271-CA68-4791-BC4F-3F5E86DE3316}" type="pres">
      <dgm:prSet presAssocID="{BEA42D95-0EA5-4640-BB2A-722F87564C53}" presName="parTrans" presStyleLbl="sibTrans2D1" presStyleIdx="3" presStyleCnt="4"/>
      <dgm:spPr/>
    </dgm:pt>
    <dgm:pt modelId="{814CD944-AA67-44F6-9B8B-7D3B96441A8D}" type="pres">
      <dgm:prSet presAssocID="{BEA42D95-0EA5-4640-BB2A-722F87564C53}" presName="connectorText" presStyleLbl="sibTrans2D1" presStyleIdx="3" presStyleCnt="4"/>
      <dgm:spPr/>
    </dgm:pt>
    <dgm:pt modelId="{BFA6497D-8130-4048-8D3B-9C0D98FC5AAF}" type="pres">
      <dgm:prSet presAssocID="{EE162609-E95C-4B13-B0B0-22FAE24899B7}" presName="node" presStyleLbl="node1" presStyleIdx="3" presStyleCnt="4">
        <dgm:presLayoutVars>
          <dgm:bulletEnabled val="1"/>
        </dgm:presLayoutVars>
      </dgm:prSet>
      <dgm:spPr/>
    </dgm:pt>
  </dgm:ptLst>
  <dgm:cxnLst>
    <dgm:cxn modelId="{63797500-7E11-435A-B2F9-41E1CA083DED}" type="presOf" srcId="{E4057D53-0706-4058-A36C-0E169A0C471C}" destId="{0297E82E-0A21-4700-AF8A-93894A48A818}" srcOrd="0" destOrd="0" presId="urn:microsoft.com/office/officeart/2005/8/layout/radial5"/>
    <dgm:cxn modelId="{0D893C21-EF16-4482-B3F5-1F2106E6C8DE}" type="presOf" srcId="{28484998-9523-4CAE-8DA1-99BA4879B5F6}" destId="{4C1EFD0B-3FD2-4952-A373-90568D69BEA0}" srcOrd="0" destOrd="0" presId="urn:microsoft.com/office/officeart/2005/8/layout/radial5"/>
    <dgm:cxn modelId="{A8089027-059C-4F51-AFED-631C89515466}" srcId="{B6B7D03E-03F3-486C-9E94-EB5129B84C9C}" destId="{57DF6D7B-B93E-46B1-B29E-927307AB0E13}" srcOrd="0" destOrd="0" parTransId="{8007987A-97CD-458E-8957-BB1982554465}" sibTransId="{2B38D8AB-B8BB-471B-9FC1-42C5A1090945}"/>
    <dgm:cxn modelId="{7E3E923A-E0E4-43CB-A4F3-3B4248F75B6C}" type="presOf" srcId="{28484998-9523-4CAE-8DA1-99BA4879B5F6}" destId="{9F98159F-A510-4CC8-AB08-59A04A69A226}" srcOrd="1" destOrd="0" presId="urn:microsoft.com/office/officeart/2005/8/layout/radial5"/>
    <dgm:cxn modelId="{57CC1E3D-7925-4A5D-B79D-71B2CDF7CBA7}" type="presOf" srcId="{EE162609-E95C-4B13-B0B0-22FAE24899B7}" destId="{BFA6497D-8130-4048-8D3B-9C0D98FC5AAF}" srcOrd="0" destOrd="0" presId="urn:microsoft.com/office/officeart/2005/8/layout/radial5"/>
    <dgm:cxn modelId="{6C54B45C-0596-416F-B265-C8DBA16C5301}" srcId="{57DF6D7B-B93E-46B1-B29E-927307AB0E13}" destId="{20B2E417-7D67-4309-BBB4-BE0766A588DD}" srcOrd="1" destOrd="0" parTransId="{31AC7B7D-578D-4B07-B4C4-8211826FE71C}" sibTransId="{04703D8A-677F-4640-A45E-AAD40797A88C}"/>
    <dgm:cxn modelId="{B81F865F-8552-4618-B87F-B1689E5088FE}" type="presOf" srcId="{B6B7D03E-03F3-486C-9E94-EB5129B84C9C}" destId="{2AB60A46-85A9-46D2-8F82-DCE87B563BCA}" srcOrd="0" destOrd="0" presId="urn:microsoft.com/office/officeart/2005/8/layout/radial5"/>
    <dgm:cxn modelId="{42BCD166-1605-48F9-A931-24C6D60D1CF8}" type="presOf" srcId="{BEA42D95-0EA5-4640-BB2A-722F87564C53}" destId="{814CD944-AA67-44F6-9B8B-7D3B96441A8D}" srcOrd="1" destOrd="0" presId="urn:microsoft.com/office/officeart/2005/8/layout/radial5"/>
    <dgm:cxn modelId="{EE41EB4A-438A-4F55-9415-4A76776F6E19}" type="presOf" srcId="{E4057D53-0706-4058-A36C-0E169A0C471C}" destId="{5EA25229-C9DC-4952-A8E6-A0FA5B244FB0}" srcOrd="1" destOrd="0" presId="urn:microsoft.com/office/officeart/2005/8/layout/radial5"/>
    <dgm:cxn modelId="{3A5B657F-FEB2-41DF-BF81-7CA4A3785836}" type="presOf" srcId="{BEA42D95-0EA5-4640-BB2A-722F87564C53}" destId="{79A27271-CA68-4791-BC4F-3F5E86DE3316}" srcOrd="0" destOrd="0" presId="urn:microsoft.com/office/officeart/2005/8/layout/radial5"/>
    <dgm:cxn modelId="{D753BDA3-5E8F-44C1-83D3-D36BC1052C21}" type="presOf" srcId="{31AC7B7D-578D-4B07-B4C4-8211826FE71C}" destId="{BA032A1F-A50B-4A3D-99E4-07C7BF34C5C4}" srcOrd="0" destOrd="0" presId="urn:microsoft.com/office/officeart/2005/8/layout/radial5"/>
    <dgm:cxn modelId="{CA6002B1-5CDE-4B16-BA71-0A94B8DD78E8}" type="presOf" srcId="{31AC7B7D-578D-4B07-B4C4-8211826FE71C}" destId="{920B2C5D-F5A7-453C-8C9A-2F9B848D1876}" srcOrd="1" destOrd="0" presId="urn:microsoft.com/office/officeart/2005/8/layout/radial5"/>
    <dgm:cxn modelId="{40CEE7B5-A0D1-44F1-A20E-54664F80AD58}" type="presOf" srcId="{3EDF7C85-18CA-4689-B8D9-9D21F11E5854}" destId="{8AC4806F-C19A-4445-A892-6B33A004ED4F}" srcOrd="0" destOrd="0" presId="urn:microsoft.com/office/officeart/2005/8/layout/radial5"/>
    <dgm:cxn modelId="{ED2425BD-A3C5-4392-B062-1C694068520D}" type="presOf" srcId="{57DF6D7B-B93E-46B1-B29E-927307AB0E13}" destId="{2931DF50-E122-42D4-9817-A13C5B43527F}" srcOrd="0" destOrd="0" presId="urn:microsoft.com/office/officeart/2005/8/layout/radial5"/>
    <dgm:cxn modelId="{792034BD-CCE4-480C-A710-6C12DAEC3E18}" type="presOf" srcId="{20B2E417-7D67-4309-BBB4-BE0766A588DD}" destId="{9AC59E2F-CAD3-4BB2-853D-6862785F2F79}" srcOrd="0" destOrd="0" presId="urn:microsoft.com/office/officeart/2005/8/layout/radial5"/>
    <dgm:cxn modelId="{2C04F7C2-24FE-49E8-9663-3E2CE066F55A}" srcId="{57DF6D7B-B93E-46B1-B29E-927307AB0E13}" destId="{EE162609-E95C-4B13-B0B0-22FAE24899B7}" srcOrd="3" destOrd="0" parTransId="{BEA42D95-0EA5-4640-BB2A-722F87564C53}" sibTransId="{5BECEAB4-D610-4E8B-917A-C4F5AE3FC761}"/>
    <dgm:cxn modelId="{663556C8-EBF1-4DBD-A083-7858B3588AE5}" type="presOf" srcId="{8B1CC83F-95F4-40DD-A489-2AB76210D9AF}" destId="{ADE52DC1-E84F-42DE-9416-1D9FDCC20CAB}" srcOrd="0" destOrd="0" presId="urn:microsoft.com/office/officeart/2005/8/layout/radial5"/>
    <dgm:cxn modelId="{AF5CB8E3-DCA1-424C-A16A-5D626C5E724E}" srcId="{57DF6D7B-B93E-46B1-B29E-927307AB0E13}" destId="{3EDF7C85-18CA-4689-B8D9-9D21F11E5854}" srcOrd="2" destOrd="0" parTransId="{28484998-9523-4CAE-8DA1-99BA4879B5F6}" sibTransId="{F58E2A55-3DFA-4731-8B4C-368399B128D7}"/>
    <dgm:cxn modelId="{063499F9-01F2-41E4-BCC2-8B727ADA1A7C}" srcId="{57DF6D7B-B93E-46B1-B29E-927307AB0E13}" destId="{8B1CC83F-95F4-40DD-A489-2AB76210D9AF}" srcOrd="0" destOrd="0" parTransId="{E4057D53-0706-4058-A36C-0E169A0C471C}" sibTransId="{B92F846E-B350-4C62-9C64-70846C9A814D}"/>
    <dgm:cxn modelId="{4E3F0A28-6B30-40BE-A103-C1C20A3893A0}" type="presParOf" srcId="{2AB60A46-85A9-46D2-8F82-DCE87B563BCA}" destId="{2931DF50-E122-42D4-9817-A13C5B43527F}" srcOrd="0" destOrd="0" presId="urn:microsoft.com/office/officeart/2005/8/layout/radial5"/>
    <dgm:cxn modelId="{21CB991A-5AB8-47C7-B82A-C932C1D8E37D}" type="presParOf" srcId="{2AB60A46-85A9-46D2-8F82-DCE87B563BCA}" destId="{0297E82E-0A21-4700-AF8A-93894A48A818}" srcOrd="1" destOrd="0" presId="urn:microsoft.com/office/officeart/2005/8/layout/radial5"/>
    <dgm:cxn modelId="{3BCAF29D-0C76-4050-A83F-0EF458FEA8A4}" type="presParOf" srcId="{0297E82E-0A21-4700-AF8A-93894A48A818}" destId="{5EA25229-C9DC-4952-A8E6-A0FA5B244FB0}" srcOrd="0" destOrd="0" presId="urn:microsoft.com/office/officeart/2005/8/layout/radial5"/>
    <dgm:cxn modelId="{F0D2A751-7C9E-4581-9779-8920D9F3D58E}" type="presParOf" srcId="{2AB60A46-85A9-46D2-8F82-DCE87B563BCA}" destId="{ADE52DC1-E84F-42DE-9416-1D9FDCC20CAB}" srcOrd="2" destOrd="0" presId="urn:microsoft.com/office/officeart/2005/8/layout/radial5"/>
    <dgm:cxn modelId="{80CE5DCE-CDCD-4E81-A35F-B6F17BD2FAB0}" type="presParOf" srcId="{2AB60A46-85A9-46D2-8F82-DCE87B563BCA}" destId="{BA032A1F-A50B-4A3D-99E4-07C7BF34C5C4}" srcOrd="3" destOrd="0" presId="urn:microsoft.com/office/officeart/2005/8/layout/radial5"/>
    <dgm:cxn modelId="{A44C2733-87A0-43A9-996D-5F5E2BF386F7}" type="presParOf" srcId="{BA032A1F-A50B-4A3D-99E4-07C7BF34C5C4}" destId="{920B2C5D-F5A7-453C-8C9A-2F9B848D1876}" srcOrd="0" destOrd="0" presId="urn:microsoft.com/office/officeart/2005/8/layout/radial5"/>
    <dgm:cxn modelId="{E9D1EFB6-AB52-4361-BAFC-1CEC299E074D}" type="presParOf" srcId="{2AB60A46-85A9-46D2-8F82-DCE87B563BCA}" destId="{9AC59E2F-CAD3-4BB2-853D-6862785F2F79}" srcOrd="4" destOrd="0" presId="urn:microsoft.com/office/officeart/2005/8/layout/radial5"/>
    <dgm:cxn modelId="{E9496951-1E89-4FF2-B1C0-831D22D25DE9}" type="presParOf" srcId="{2AB60A46-85A9-46D2-8F82-DCE87B563BCA}" destId="{4C1EFD0B-3FD2-4952-A373-90568D69BEA0}" srcOrd="5" destOrd="0" presId="urn:microsoft.com/office/officeart/2005/8/layout/radial5"/>
    <dgm:cxn modelId="{0E213A91-AEB8-4733-B384-1334B226AD8C}" type="presParOf" srcId="{4C1EFD0B-3FD2-4952-A373-90568D69BEA0}" destId="{9F98159F-A510-4CC8-AB08-59A04A69A226}" srcOrd="0" destOrd="0" presId="urn:microsoft.com/office/officeart/2005/8/layout/radial5"/>
    <dgm:cxn modelId="{3946E376-7F3C-48EA-9E9D-746772979368}" type="presParOf" srcId="{2AB60A46-85A9-46D2-8F82-DCE87B563BCA}" destId="{8AC4806F-C19A-4445-A892-6B33A004ED4F}" srcOrd="6" destOrd="0" presId="urn:microsoft.com/office/officeart/2005/8/layout/radial5"/>
    <dgm:cxn modelId="{ED4DEED4-A6E5-40C0-97D5-FF2B643438CA}" type="presParOf" srcId="{2AB60A46-85A9-46D2-8F82-DCE87B563BCA}" destId="{79A27271-CA68-4791-BC4F-3F5E86DE3316}" srcOrd="7" destOrd="0" presId="urn:microsoft.com/office/officeart/2005/8/layout/radial5"/>
    <dgm:cxn modelId="{D8BA522F-3385-4944-BFB1-6D6B0F0FAFB3}" type="presParOf" srcId="{79A27271-CA68-4791-BC4F-3F5E86DE3316}" destId="{814CD944-AA67-44F6-9B8B-7D3B96441A8D}" srcOrd="0" destOrd="0" presId="urn:microsoft.com/office/officeart/2005/8/layout/radial5"/>
    <dgm:cxn modelId="{FE5D2679-24EC-4A30-9BA1-3B77A04B2AF8}" type="presParOf" srcId="{2AB60A46-85A9-46D2-8F82-DCE87B563BCA}" destId="{BFA6497D-8130-4048-8D3B-9C0D98FC5AAF}" srcOrd="8"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079D26C-BFAA-463F-B8B7-B77F2AC18A8F}" type="doc">
      <dgm:prSet loTypeId="urn:microsoft.com/office/officeart/2005/8/layout/gear1" loCatId="relationship" qsTypeId="urn:microsoft.com/office/officeart/2005/8/quickstyle/simple1" qsCatId="simple" csTypeId="urn:microsoft.com/office/officeart/2005/8/colors/colorful2" csCatId="colorful" phldr="1"/>
      <dgm:spPr/>
    </dgm:pt>
    <dgm:pt modelId="{0967D6A9-573F-4D62-BDD5-76466678F0A7}">
      <dgm:prSet phldrT="[Text]" custT="1"/>
      <dgm:spPr/>
      <dgm:t>
        <a:bodyPr/>
        <a:lstStyle/>
        <a:p>
          <a:r>
            <a:rPr lang="en-US" altLang="zh-HK" sz="1800" dirty="0">
              <a:solidFill>
                <a:schemeClr val="tx1"/>
              </a:solidFill>
              <a:ea typeface="ヒラギノ角ゴ Pro W3" pitchFamily="-84" charset="-128"/>
            </a:rPr>
            <a:t>Asymmetric information </a:t>
          </a:r>
          <a:endParaRPr lang="en-US" sz="1800" dirty="0">
            <a:solidFill>
              <a:schemeClr val="tx1"/>
            </a:solidFill>
          </a:endParaRPr>
        </a:p>
      </dgm:t>
    </dgm:pt>
    <dgm:pt modelId="{1D63F1E4-F28F-4C2B-98AF-72A7F86E9627}" type="parTrans" cxnId="{7DDD1775-B591-4288-B5B2-F90D7FBFF982}">
      <dgm:prSet/>
      <dgm:spPr/>
      <dgm:t>
        <a:bodyPr/>
        <a:lstStyle/>
        <a:p>
          <a:endParaRPr lang="en-US" sz="1800">
            <a:solidFill>
              <a:schemeClr val="tx1"/>
            </a:solidFill>
          </a:endParaRPr>
        </a:p>
      </dgm:t>
    </dgm:pt>
    <dgm:pt modelId="{74DC0315-6E04-4C32-8185-CC18250CF1F7}" type="sibTrans" cxnId="{7DDD1775-B591-4288-B5B2-F90D7FBFF982}">
      <dgm:prSet/>
      <dgm:spPr/>
      <dgm:t>
        <a:bodyPr/>
        <a:lstStyle/>
        <a:p>
          <a:endParaRPr lang="en-US" sz="1800">
            <a:solidFill>
              <a:schemeClr val="tx1"/>
            </a:solidFill>
          </a:endParaRPr>
        </a:p>
      </dgm:t>
    </dgm:pt>
    <dgm:pt modelId="{BE70C015-C77E-4AB3-A913-5E3B388C6525}">
      <dgm:prSet phldrT="[Text]" custT="1"/>
      <dgm:spPr/>
      <dgm:t>
        <a:bodyPr/>
        <a:lstStyle/>
        <a:p>
          <a:r>
            <a:rPr lang="en-US" altLang="zh-HK" sz="1800" dirty="0">
              <a:solidFill>
                <a:schemeClr val="tx1"/>
              </a:solidFill>
              <a:ea typeface="ヒラギノ角ゴ Pro W3" pitchFamily="-84" charset="-128"/>
            </a:rPr>
            <a:t>Risk sharing</a:t>
          </a:r>
          <a:endParaRPr lang="en-US" sz="1800" dirty="0">
            <a:solidFill>
              <a:schemeClr val="tx1"/>
            </a:solidFill>
          </a:endParaRPr>
        </a:p>
      </dgm:t>
    </dgm:pt>
    <dgm:pt modelId="{E3075C00-7B57-4766-A6D5-07A50D3FF2CB}" type="parTrans" cxnId="{C0AA6093-C8DF-4000-95D2-65912BD762F9}">
      <dgm:prSet/>
      <dgm:spPr/>
      <dgm:t>
        <a:bodyPr/>
        <a:lstStyle/>
        <a:p>
          <a:endParaRPr lang="en-US" sz="1800">
            <a:solidFill>
              <a:schemeClr val="tx1"/>
            </a:solidFill>
          </a:endParaRPr>
        </a:p>
      </dgm:t>
    </dgm:pt>
    <dgm:pt modelId="{1C8A9D52-EBE5-4307-892B-51EF96DA82DD}" type="sibTrans" cxnId="{C0AA6093-C8DF-4000-95D2-65912BD762F9}">
      <dgm:prSet/>
      <dgm:spPr/>
      <dgm:t>
        <a:bodyPr/>
        <a:lstStyle/>
        <a:p>
          <a:endParaRPr lang="en-US" sz="1800">
            <a:solidFill>
              <a:schemeClr val="tx1"/>
            </a:solidFill>
          </a:endParaRPr>
        </a:p>
      </dgm:t>
    </dgm:pt>
    <dgm:pt modelId="{BC816B6E-75FF-42CF-B145-880C68D74F4E}">
      <dgm:prSet phldrT="[Text]" custT="1"/>
      <dgm:spPr/>
      <dgm:t>
        <a:bodyPr/>
        <a:lstStyle/>
        <a:p>
          <a:r>
            <a:rPr lang="en-US" altLang="zh-HK" sz="1600" dirty="0">
              <a:solidFill>
                <a:schemeClr val="tx1"/>
              </a:solidFill>
              <a:ea typeface="ヒラギノ角ゴ Pro W3" pitchFamily="-84" charset="-128"/>
            </a:rPr>
            <a:t>Transactions costs</a:t>
          </a:r>
          <a:endParaRPr lang="en-US" sz="1600" dirty="0">
            <a:solidFill>
              <a:schemeClr val="tx1"/>
            </a:solidFill>
          </a:endParaRPr>
        </a:p>
      </dgm:t>
    </dgm:pt>
    <dgm:pt modelId="{B8442BCA-1596-42F2-BE21-C6A7402A494C}" type="parTrans" cxnId="{B69CFF46-4E88-4F25-A1DB-6CE2CEBA8E00}">
      <dgm:prSet/>
      <dgm:spPr/>
      <dgm:t>
        <a:bodyPr/>
        <a:lstStyle/>
        <a:p>
          <a:endParaRPr lang="en-US" sz="1800">
            <a:solidFill>
              <a:schemeClr val="tx1"/>
            </a:solidFill>
          </a:endParaRPr>
        </a:p>
      </dgm:t>
    </dgm:pt>
    <dgm:pt modelId="{04C4710B-454B-409C-8C8E-9E5A522A899C}" type="sibTrans" cxnId="{B69CFF46-4E88-4F25-A1DB-6CE2CEBA8E00}">
      <dgm:prSet/>
      <dgm:spPr/>
      <dgm:t>
        <a:bodyPr/>
        <a:lstStyle/>
        <a:p>
          <a:endParaRPr lang="en-US" sz="1800">
            <a:solidFill>
              <a:schemeClr val="tx1"/>
            </a:solidFill>
          </a:endParaRPr>
        </a:p>
      </dgm:t>
    </dgm:pt>
    <dgm:pt modelId="{764057BE-AD4E-4F40-BF05-16A6BB624C06}" type="pres">
      <dgm:prSet presAssocID="{B079D26C-BFAA-463F-B8B7-B77F2AC18A8F}" presName="composite" presStyleCnt="0">
        <dgm:presLayoutVars>
          <dgm:chMax val="3"/>
          <dgm:animLvl val="lvl"/>
          <dgm:resizeHandles val="exact"/>
        </dgm:presLayoutVars>
      </dgm:prSet>
      <dgm:spPr/>
    </dgm:pt>
    <dgm:pt modelId="{E228D128-C860-45A3-852C-9C75CEC82885}" type="pres">
      <dgm:prSet presAssocID="{0967D6A9-573F-4D62-BDD5-76466678F0A7}" presName="gear1" presStyleLbl="node1" presStyleIdx="0" presStyleCnt="3">
        <dgm:presLayoutVars>
          <dgm:chMax val="1"/>
          <dgm:bulletEnabled val="1"/>
        </dgm:presLayoutVars>
      </dgm:prSet>
      <dgm:spPr/>
    </dgm:pt>
    <dgm:pt modelId="{6A23E798-82D9-4792-BDBB-FE4A9FA8DD0A}" type="pres">
      <dgm:prSet presAssocID="{0967D6A9-573F-4D62-BDD5-76466678F0A7}" presName="gear1srcNode" presStyleLbl="node1" presStyleIdx="0" presStyleCnt="3"/>
      <dgm:spPr/>
    </dgm:pt>
    <dgm:pt modelId="{E2522FAE-668D-4086-8374-56C6CDB2600D}" type="pres">
      <dgm:prSet presAssocID="{0967D6A9-573F-4D62-BDD5-76466678F0A7}" presName="gear1dstNode" presStyleLbl="node1" presStyleIdx="0" presStyleCnt="3"/>
      <dgm:spPr/>
    </dgm:pt>
    <dgm:pt modelId="{C612D283-34EC-4022-A0E9-4B09FCF5FE97}" type="pres">
      <dgm:prSet presAssocID="{BE70C015-C77E-4AB3-A913-5E3B388C6525}" presName="gear2" presStyleLbl="node1" presStyleIdx="1" presStyleCnt="3">
        <dgm:presLayoutVars>
          <dgm:chMax val="1"/>
          <dgm:bulletEnabled val="1"/>
        </dgm:presLayoutVars>
      </dgm:prSet>
      <dgm:spPr/>
    </dgm:pt>
    <dgm:pt modelId="{D638DED7-2206-475A-AC3F-B272F967F6F9}" type="pres">
      <dgm:prSet presAssocID="{BE70C015-C77E-4AB3-A913-5E3B388C6525}" presName="gear2srcNode" presStyleLbl="node1" presStyleIdx="1" presStyleCnt="3"/>
      <dgm:spPr/>
    </dgm:pt>
    <dgm:pt modelId="{D1037060-2C7A-4352-97A2-F145C8DFCE37}" type="pres">
      <dgm:prSet presAssocID="{BE70C015-C77E-4AB3-A913-5E3B388C6525}" presName="gear2dstNode" presStyleLbl="node1" presStyleIdx="1" presStyleCnt="3"/>
      <dgm:spPr/>
    </dgm:pt>
    <dgm:pt modelId="{94BB1E6B-5CD9-474B-9DFE-3746BA8C8F16}" type="pres">
      <dgm:prSet presAssocID="{BC816B6E-75FF-42CF-B145-880C68D74F4E}" presName="gear3" presStyleLbl="node1" presStyleIdx="2" presStyleCnt="3" custScaleX="109529"/>
      <dgm:spPr/>
    </dgm:pt>
    <dgm:pt modelId="{744F9DE8-46AC-4CA8-B84D-76076B18A678}" type="pres">
      <dgm:prSet presAssocID="{BC816B6E-75FF-42CF-B145-880C68D74F4E}" presName="gear3tx" presStyleLbl="node1" presStyleIdx="2" presStyleCnt="3">
        <dgm:presLayoutVars>
          <dgm:chMax val="1"/>
          <dgm:bulletEnabled val="1"/>
        </dgm:presLayoutVars>
      </dgm:prSet>
      <dgm:spPr/>
    </dgm:pt>
    <dgm:pt modelId="{07AA3172-81AE-45B9-9FA5-27914D31A830}" type="pres">
      <dgm:prSet presAssocID="{BC816B6E-75FF-42CF-B145-880C68D74F4E}" presName="gear3srcNode" presStyleLbl="node1" presStyleIdx="2" presStyleCnt="3"/>
      <dgm:spPr/>
    </dgm:pt>
    <dgm:pt modelId="{8FAD3C82-2ACD-4C8B-94D6-32D95B9CC4ED}" type="pres">
      <dgm:prSet presAssocID="{BC816B6E-75FF-42CF-B145-880C68D74F4E}" presName="gear3dstNode" presStyleLbl="node1" presStyleIdx="2" presStyleCnt="3"/>
      <dgm:spPr/>
    </dgm:pt>
    <dgm:pt modelId="{25301259-CAE9-4224-BF0B-D2598BD9F379}" type="pres">
      <dgm:prSet presAssocID="{74DC0315-6E04-4C32-8185-CC18250CF1F7}" presName="connector1" presStyleLbl="sibTrans2D1" presStyleIdx="0" presStyleCnt="3"/>
      <dgm:spPr/>
    </dgm:pt>
    <dgm:pt modelId="{0603C86C-88A0-4178-B875-E641832DE264}" type="pres">
      <dgm:prSet presAssocID="{1C8A9D52-EBE5-4307-892B-51EF96DA82DD}" presName="connector2" presStyleLbl="sibTrans2D1" presStyleIdx="1" presStyleCnt="3"/>
      <dgm:spPr/>
    </dgm:pt>
    <dgm:pt modelId="{95803D53-8B90-4BEA-8D1B-41ED7FF30426}" type="pres">
      <dgm:prSet presAssocID="{04C4710B-454B-409C-8C8E-9E5A522A899C}" presName="connector3" presStyleLbl="sibTrans2D1" presStyleIdx="2" presStyleCnt="3"/>
      <dgm:spPr/>
    </dgm:pt>
  </dgm:ptLst>
  <dgm:cxnLst>
    <dgm:cxn modelId="{3E015A11-0B01-4066-97A9-8C1DBE90920C}" type="presOf" srcId="{1C8A9D52-EBE5-4307-892B-51EF96DA82DD}" destId="{0603C86C-88A0-4178-B875-E641832DE264}" srcOrd="0" destOrd="0" presId="urn:microsoft.com/office/officeart/2005/8/layout/gear1"/>
    <dgm:cxn modelId="{A1602C2A-56D5-40D3-AE2C-310B6D4EA2F3}" type="presOf" srcId="{0967D6A9-573F-4D62-BDD5-76466678F0A7}" destId="{6A23E798-82D9-4792-BDBB-FE4A9FA8DD0A}" srcOrd="1" destOrd="0" presId="urn:microsoft.com/office/officeart/2005/8/layout/gear1"/>
    <dgm:cxn modelId="{E8154B42-AC04-45CF-9CFF-59E17DE1FFC0}" type="presOf" srcId="{BC816B6E-75FF-42CF-B145-880C68D74F4E}" destId="{8FAD3C82-2ACD-4C8B-94D6-32D95B9CC4ED}" srcOrd="3" destOrd="0" presId="urn:microsoft.com/office/officeart/2005/8/layout/gear1"/>
    <dgm:cxn modelId="{B69CFF46-4E88-4F25-A1DB-6CE2CEBA8E00}" srcId="{B079D26C-BFAA-463F-B8B7-B77F2AC18A8F}" destId="{BC816B6E-75FF-42CF-B145-880C68D74F4E}" srcOrd="2" destOrd="0" parTransId="{B8442BCA-1596-42F2-BE21-C6A7402A494C}" sibTransId="{04C4710B-454B-409C-8C8E-9E5A522A899C}"/>
    <dgm:cxn modelId="{77EB2B67-8108-4342-B305-2BFC79C59FCB}" type="presOf" srcId="{0967D6A9-573F-4D62-BDD5-76466678F0A7}" destId="{E228D128-C860-45A3-852C-9C75CEC82885}" srcOrd="0" destOrd="0" presId="urn:microsoft.com/office/officeart/2005/8/layout/gear1"/>
    <dgm:cxn modelId="{5E48C64A-5169-4C09-92B4-815431501912}" type="presOf" srcId="{BC816B6E-75FF-42CF-B145-880C68D74F4E}" destId="{744F9DE8-46AC-4CA8-B84D-76076B18A678}" srcOrd="1" destOrd="0" presId="urn:microsoft.com/office/officeart/2005/8/layout/gear1"/>
    <dgm:cxn modelId="{7DDD1775-B591-4288-B5B2-F90D7FBFF982}" srcId="{B079D26C-BFAA-463F-B8B7-B77F2AC18A8F}" destId="{0967D6A9-573F-4D62-BDD5-76466678F0A7}" srcOrd="0" destOrd="0" parTransId="{1D63F1E4-F28F-4C2B-98AF-72A7F86E9627}" sibTransId="{74DC0315-6E04-4C32-8185-CC18250CF1F7}"/>
    <dgm:cxn modelId="{C0AA6093-C8DF-4000-95D2-65912BD762F9}" srcId="{B079D26C-BFAA-463F-B8B7-B77F2AC18A8F}" destId="{BE70C015-C77E-4AB3-A913-5E3B388C6525}" srcOrd="1" destOrd="0" parTransId="{E3075C00-7B57-4766-A6D5-07A50D3FF2CB}" sibTransId="{1C8A9D52-EBE5-4307-892B-51EF96DA82DD}"/>
    <dgm:cxn modelId="{2FA80697-8AEE-4448-8CF5-8BE589B34FCF}" type="presOf" srcId="{74DC0315-6E04-4C32-8185-CC18250CF1F7}" destId="{25301259-CAE9-4224-BF0B-D2598BD9F379}" srcOrd="0" destOrd="0" presId="urn:microsoft.com/office/officeart/2005/8/layout/gear1"/>
    <dgm:cxn modelId="{841C3897-FD3E-4943-A69F-70B77FB840DA}" type="presOf" srcId="{B079D26C-BFAA-463F-B8B7-B77F2AC18A8F}" destId="{764057BE-AD4E-4F40-BF05-16A6BB624C06}" srcOrd="0" destOrd="0" presId="urn:microsoft.com/office/officeart/2005/8/layout/gear1"/>
    <dgm:cxn modelId="{211C7C9B-06B7-406F-BF13-A0C81E6D34C8}" type="presOf" srcId="{BC816B6E-75FF-42CF-B145-880C68D74F4E}" destId="{94BB1E6B-5CD9-474B-9DFE-3746BA8C8F16}" srcOrd="0" destOrd="0" presId="urn:microsoft.com/office/officeart/2005/8/layout/gear1"/>
    <dgm:cxn modelId="{A6F5889E-7706-45BD-8877-89AE7657C845}" type="presOf" srcId="{BE70C015-C77E-4AB3-A913-5E3B388C6525}" destId="{D638DED7-2206-475A-AC3F-B272F967F6F9}" srcOrd="1" destOrd="0" presId="urn:microsoft.com/office/officeart/2005/8/layout/gear1"/>
    <dgm:cxn modelId="{39821DB2-CB97-477E-9665-DC379325BC22}" type="presOf" srcId="{BE70C015-C77E-4AB3-A913-5E3B388C6525}" destId="{D1037060-2C7A-4352-97A2-F145C8DFCE37}" srcOrd="2" destOrd="0" presId="urn:microsoft.com/office/officeart/2005/8/layout/gear1"/>
    <dgm:cxn modelId="{FDC3A5C7-CF81-4533-8D00-0C545A1DE039}" type="presOf" srcId="{BC816B6E-75FF-42CF-B145-880C68D74F4E}" destId="{07AA3172-81AE-45B9-9FA5-27914D31A830}" srcOrd="2" destOrd="0" presId="urn:microsoft.com/office/officeart/2005/8/layout/gear1"/>
    <dgm:cxn modelId="{244A84EB-F15A-44E7-9829-B9D2C9B2B87F}" type="presOf" srcId="{0967D6A9-573F-4D62-BDD5-76466678F0A7}" destId="{E2522FAE-668D-4086-8374-56C6CDB2600D}" srcOrd="2" destOrd="0" presId="urn:microsoft.com/office/officeart/2005/8/layout/gear1"/>
    <dgm:cxn modelId="{E82CD3EE-1D1C-4AAC-98FF-2412219F9332}" type="presOf" srcId="{BE70C015-C77E-4AB3-A913-5E3B388C6525}" destId="{C612D283-34EC-4022-A0E9-4B09FCF5FE97}" srcOrd="0" destOrd="0" presId="urn:microsoft.com/office/officeart/2005/8/layout/gear1"/>
    <dgm:cxn modelId="{E2AF04F1-49FA-4E9C-BBF0-D0B035CEF59D}" type="presOf" srcId="{04C4710B-454B-409C-8C8E-9E5A522A899C}" destId="{95803D53-8B90-4BEA-8D1B-41ED7FF30426}" srcOrd="0" destOrd="0" presId="urn:microsoft.com/office/officeart/2005/8/layout/gear1"/>
    <dgm:cxn modelId="{DA2A298D-1987-4896-A3F6-F1B50BA2BB15}" type="presParOf" srcId="{764057BE-AD4E-4F40-BF05-16A6BB624C06}" destId="{E228D128-C860-45A3-852C-9C75CEC82885}" srcOrd="0" destOrd="0" presId="urn:microsoft.com/office/officeart/2005/8/layout/gear1"/>
    <dgm:cxn modelId="{74C1E32A-9024-4651-BC19-40FABDF7DE5C}" type="presParOf" srcId="{764057BE-AD4E-4F40-BF05-16A6BB624C06}" destId="{6A23E798-82D9-4792-BDBB-FE4A9FA8DD0A}" srcOrd="1" destOrd="0" presId="urn:microsoft.com/office/officeart/2005/8/layout/gear1"/>
    <dgm:cxn modelId="{B88D0B40-7D2C-42E9-9236-DDBEF2822FA6}" type="presParOf" srcId="{764057BE-AD4E-4F40-BF05-16A6BB624C06}" destId="{E2522FAE-668D-4086-8374-56C6CDB2600D}" srcOrd="2" destOrd="0" presId="urn:microsoft.com/office/officeart/2005/8/layout/gear1"/>
    <dgm:cxn modelId="{2B081A6C-46FC-4A93-8476-339E22636F2A}" type="presParOf" srcId="{764057BE-AD4E-4F40-BF05-16A6BB624C06}" destId="{C612D283-34EC-4022-A0E9-4B09FCF5FE97}" srcOrd="3" destOrd="0" presId="urn:microsoft.com/office/officeart/2005/8/layout/gear1"/>
    <dgm:cxn modelId="{9AD5E26B-75D3-4262-9158-3E5C11D02A29}" type="presParOf" srcId="{764057BE-AD4E-4F40-BF05-16A6BB624C06}" destId="{D638DED7-2206-475A-AC3F-B272F967F6F9}" srcOrd="4" destOrd="0" presId="urn:microsoft.com/office/officeart/2005/8/layout/gear1"/>
    <dgm:cxn modelId="{84AB1513-935D-46ED-B241-ED8C7E9E38ED}" type="presParOf" srcId="{764057BE-AD4E-4F40-BF05-16A6BB624C06}" destId="{D1037060-2C7A-4352-97A2-F145C8DFCE37}" srcOrd="5" destOrd="0" presId="urn:microsoft.com/office/officeart/2005/8/layout/gear1"/>
    <dgm:cxn modelId="{29C5086B-B08E-44DC-A17A-A6FB328409CF}" type="presParOf" srcId="{764057BE-AD4E-4F40-BF05-16A6BB624C06}" destId="{94BB1E6B-5CD9-474B-9DFE-3746BA8C8F16}" srcOrd="6" destOrd="0" presId="urn:microsoft.com/office/officeart/2005/8/layout/gear1"/>
    <dgm:cxn modelId="{9829C610-E1FB-432D-8FE1-3F65FF2DAC4D}" type="presParOf" srcId="{764057BE-AD4E-4F40-BF05-16A6BB624C06}" destId="{744F9DE8-46AC-4CA8-B84D-76076B18A678}" srcOrd="7" destOrd="0" presId="urn:microsoft.com/office/officeart/2005/8/layout/gear1"/>
    <dgm:cxn modelId="{02FEFDAE-7E0B-4DB6-80DB-B2D4AE6CF6A2}" type="presParOf" srcId="{764057BE-AD4E-4F40-BF05-16A6BB624C06}" destId="{07AA3172-81AE-45B9-9FA5-27914D31A830}" srcOrd="8" destOrd="0" presId="urn:microsoft.com/office/officeart/2005/8/layout/gear1"/>
    <dgm:cxn modelId="{715F400F-5F75-4D79-BCCF-C56471D9D458}" type="presParOf" srcId="{764057BE-AD4E-4F40-BF05-16A6BB624C06}" destId="{8FAD3C82-2ACD-4C8B-94D6-32D95B9CC4ED}" srcOrd="9" destOrd="0" presId="urn:microsoft.com/office/officeart/2005/8/layout/gear1"/>
    <dgm:cxn modelId="{9BB9E15D-8F6E-422D-B153-99A71CE152F4}" type="presParOf" srcId="{764057BE-AD4E-4F40-BF05-16A6BB624C06}" destId="{25301259-CAE9-4224-BF0B-D2598BD9F379}" srcOrd="10" destOrd="0" presId="urn:microsoft.com/office/officeart/2005/8/layout/gear1"/>
    <dgm:cxn modelId="{CC6F6BFA-1563-4718-A0A4-EB61579ACC87}" type="presParOf" srcId="{764057BE-AD4E-4F40-BF05-16A6BB624C06}" destId="{0603C86C-88A0-4178-B875-E641832DE264}" srcOrd="11" destOrd="0" presId="urn:microsoft.com/office/officeart/2005/8/layout/gear1"/>
    <dgm:cxn modelId="{15A284F6-865F-4039-9229-20EB7FC3A0E5}" type="presParOf" srcId="{764057BE-AD4E-4F40-BF05-16A6BB624C06}" destId="{95803D53-8B90-4BEA-8D1B-41ED7FF30426}"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36D5F58-1495-4A3D-A95B-ED3E8489BB1C}" type="doc">
      <dgm:prSet loTypeId="urn:microsoft.com/office/officeart/2011/layout/RadialPictureList" loCatId="picture" qsTypeId="urn:microsoft.com/office/officeart/2005/8/quickstyle/simple1" qsCatId="simple" csTypeId="urn:microsoft.com/office/officeart/2005/8/colors/accent1_2" csCatId="accent1" phldr="1"/>
      <dgm:spPr/>
      <dgm:t>
        <a:bodyPr/>
        <a:lstStyle/>
        <a:p>
          <a:endParaRPr lang="en-US"/>
        </a:p>
      </dgm:t>
    </dgm:pt>
    <dgm:pt modelId="{A792855A-BF0E-41CA-9F53-39F79BBE5176}">
      <dgm:prSet phldrT="[Text]"/>
      <dgm:spPr/>
      <dgm:t>
        <a:bodyPr/>
        <a:lstStyle/>
        <a:p>
          <a:r>
            <a:rPr lang="en-US" dirty="0"/>
            <a:t>Types of Financial Intermediaries</a:t>
          </a:r>
        </a:p>
      </dgm:t>
    </dgm:pt>
    <dgm:pt modelId="{01A78354-59F7-49B5-A83F-BB3FD8B9FC85}" type="parTrans" cxnId="{483F57FF-37EE-4FC7-86A2-981BEE8F58C7}">
      <dgm:prSet/>
      <dgm:spPr/>
      <dgm:t>
        <a:bodyPr/>
        <a:lstStyle/>
        <a:p>
          <a:endParaRPr lang="en-US"/>
        </a:p>
      </dgm:t>
    </dgm:pt>
    <dgm:pt modelId="{B004C207-9980-4222-B894-3E955520C504}" type="sibTrans" cxnId="{483F57FF-37EE-4FC7-86A2-981BEE8F58C7}">
      <dgm:prSet/>
      <dgm:spPr/>
      <dgm:t>
        <a:bodyPr/>
        <a:lstStyle/>
        <a:p>
          <a:endParaRPr lang="en-US"/>
        </a:p>
      </dgm:t>
    </dgm:pt>
    <dgm:pt modelId="{2BE0A7BB-7FEA-40C1-891E-8969D7B717C2}">
      <dgm:prSet phldrT="[Text]"/>
      <dgm:spPr/>
      <dgm:t>
        <a:bodyPr/>
        <a:lstStyle/>
        <a:p>
          <a:r>
            <a:rPr lang="en-US" dirty="0"/>
            <a:t>Depository Institutions (banks)</a:t>
          </a:r>
        </a:p>
      </dgm:t>
    </dgm:pt>
    <dgm:pt modelId="{9BA6443D-1328-4ACE-8F00-43FDEE6E6708}" type="parTrans" cxnId="{BE9B914A-E0D9-4A52-ABE2-C6A8486D517B}">
      <dgm:prSet/>
      <dgm:spPr/>
      <dgm:t>
        <a:bodyPr/>
        <a:lstStyle/>
        <a:p>
          <a:endParaRPr lang="en-US"/>
        </a:p>
      </dgm:t>
    </dgm:pt>
    <dgm:pt modelId="{C2A3CB2F-7E3A-4C91-95C2-47932BF7570D}" type="sibTrans" cxnId="{BE9B914A-E0D9-4A52-ABE2-C6A8486D517B}">
      <dgm:prSet/>
      <dgm:spPr/>
      <dgm:t>
        <a:bodyPr/>
        <a:lstStyle/>
        <a:p>
          <a:endParaRPr lang="en-US"/>
        </a:p>
      </dgm:t>
    </dgm:pt>
    <dgm:pt modelId="{F03C8D56-2624-40BD-8C4B-AEEF1FBCBAA8}">
      <dgm:prSet phldrT="[Text]"/>
      <dgm:spPr/>
      <dgm:t>
        <a:bodyPr/>
        <a:lstStyle/>
        <a:p>
          <a:r>
            <a:rPr lang="en-US" dirty="0"/>
            <a:t>Contractual savings institutions</a:t>
          </a:r>
        </a:p>
      </dgm:t>
    </dgm:pt>
    <dgm:pt modelId="{EC8F9828-8363-4FBB-8EDF-75B2DB8E45B1}" type="parTrans" cxnId="{43B6DFA4-0D66-4272-AF75-BE9FD27DA2CF}">
      <dgm:prSet/>
      <dgm:spPr/>
      <dgm:t>
        <a:bodyPr/>
        <a:lstStyle/>
        <a:p>
          <a:endParaRPr lang="en-US"/>
        </a:p>
      </dgm:t>
    </dgm:pt>
    <dgm:pt modelId="{565B4D50-EC00-4CA7-A91F-7C32001A0084}" type="sibTrans" cxnId="{43B6DFA4-0D66-4272-AF75-BE9FD27DA2CF}">
      <dgm:prSet/>
      <dgm:spPr/>
      <dgm:t>
        <a:bodyPr/>
        <a:lstStyle/>
        <a:p>
          <a:endParaRPr lang="en-US"/>
        </a:p>
      </dgm:t>
    </dgm:pt>
    <dgm:pt modelId="{6ECC2B46-1F38-4AD1-B4F3-177BC0A5D9EF}">
      <dgm:prSet phldrT="[Text]"/>
      <dgm:spPr/>
      <dgm:t>
        <a:bodyPr/>
        <a:lstStyle/>
        <a:p>
          <a:r>
            <a:rPr lang="en-US" dirty="0"/>
            <a:t>Investment intermediaries</a:t>
          </a:r>
        </a:p>
      </dgm:t>
    </dgm:pt>
    <dgm:pt modelId="{74FC2B2D-BA31-41BE-8106-0D633176421F}" type="parTrans" cxnId="{F93DDA2B-0674-4C1C-B16C-F4639CB4C4F6}">
      <dgm:prSet/>
      <dgm:spPr/>
      <dgm:t>
        <a:bodyPr/>
        <a:lstStyle/>
        <a:p>
          <a:endParaRPr lang="en-US"/>
        </a:p>
      </dgm:t>
    </dgm:pt>
    <dgm:pt modelId="{50A784AB-060A-46F4-9D09-DAE41C6494A0}" type="sibTrans" cxnId="{F93DDA2B-0674-4C1C-B16C-F4639CB4C4F6}">
      <dgm:prSet/>
      <dgm:spPr/>
      <dgm:t>
        <a:bodyPr/>
        <a:lstStyle/>
        <a:p>
          <a:endParaRPr lang="en-US"/>
        </a:p>
      </dgm:t>
    </dgm:pt>
    <dgm:pt modelId="{5337FB63-5F9F-4121-8F53-DC0F7234BF0F}" type="pres">
      <dgm:prSet presAssocID="{236D5F58-1495-4A3D-A95B-ED3E8489BB1C}" presName="Name0" presStyleCnt="0">
        <dgm:presLayoutVars>
          <dgm:chMax val="1"/>
          <dgm:chPref val="1"/>
          <dgm:dir/>
          <dgm:resizeHandles/>
        </dgm:presLayoutVars>
      </dgm:prSet>
      <dgm:spPr/>
    </dgm:pt>
    <dgm:pt modelId="{23205528-CFA9-48AA-935C-DEF40497FA4A}" type="pres">
      <dgm:prSet presAssocID="{A792855A-BF0E-41CA-9F53-39F79BBE5176}" presName="Parent" presStyleLbl="node1" presStyleIdx="0" presStyleCnt="2">
        <dgm:presLayoutVars>
          <dgm:chMax val="4"/>
          <dgm:chPref val="3"/>
        </dgm:presLayoutVars>
      </dgm:prSet>
      <dgm:spPr/>
    </dgm:pt>
    <dgm:pt modelId="{CD376F0B-7E46-4CA4-A989-31C4C0F44F6F}" type="pres">
      <dgm:prSet presAssocID="{2BE0A7BB-7FEA-40C1-891E-8969D7B717C2}" presName="Accent" presStyleLbl="node1" presStyleIdx="1" presStyleCnt="2"/>
      <dgm:spPr/>
    </dgm:pt>
    <dgm:pt modelId="{5FECA9F6-09C2-4085-9F89-58BF94F6A522}" type="pres">
      <dgm:prSet presAssocID="{2BE0A7BB-7FEA-40C1-891E-8969D7B717C2}" presName="Image1"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1408F838-272D-4A2D-91AE-26A0EA13F9EB}" type="pres">
      <dgm:prSet presAssocID="{2BE0A7BB-7FEA-40C1-891E-8969D7B717C2}" presName="Child1" presStyleLbl="revTx" presStyleIdx="0" presStyleCnt="3">
        <dgm:presLayoutVars>
          <dgm:chMax val="0"/>
          <dgm:chPref val="0"/>
          <dgm:bulletEnabled val="1"/>
        </dgm:presLayoutVars>
      </dgm:prSet>
      <dgm:spPr/>
    </dgm:pt>
    <dgm:pt modelId="{C7A2ABF5-9D4A-46EC-8596-0814CE6AE5F6}" type="pres">
      <dgm:prSet presAssocID="{F03C8D56-2624-40BD-8C4B-AEEF1FBCBAA8}" presName="Image2" presStyleCnt="0"/>
      <dgm:spPr/>
    </dgm:pt>
    <dgm:pt modelId="{DD612FDB-D508-4860-ABD2-CF15B99AA99F}" type="pres">
      <dgm:prSet presAssocID="{F03C8D56-2624-40BD-8C4B-AEEF1FBCBAA8}" presName="Image" presStyleLbl="fgImgPlac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pt>
    <dgm:pt modelId="{E718020C-3FC3-428E-9D5E-F679B2039803}" type="pres">
      <dgm:prSet presAssocID="{F03C8D56-2624-40BD-8C4B-AEEF1FBCBAA8}" presName="Child2" presStyleLbl="revTx" presStyleIdx="1" presStyleCnt="3">
        <dgm:presLayoutVars>
          <dgm:chMax val="0"/>
          <dgm:chPref val="0"/>
          <dgm:bulletEnabled val="1"/>
        </dgm:presLayoutVars>
      </dgm:prSet>
      <dgm:spPr/>
    </dgm:pt>
    <dgm:pt modelId="{16B31447-3295-4F87-B100-C6288D0619FF}" type="pres">
      <dgm:prSet presAssocID="{6ECC2B46-1F38-4AD1-B4F3-177BC0A5D9EF}" presName="Image3" presStyleCnt="0"/>
      <dgm:spPr/>
    </dgm:pt>
    <dgm:pt modelId="{97C9A384-D947-44DE-BCAC-6AA6583A72F0}" type="pres">
      <dgm:prSet presAssocID="{6ECC2B46-1F38-4AD1-B4F3-177BC0A5D9EF}" presName="Image" presStyleLbl="fgImgPlac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pt>
    <dgm:pt modelId="{C5242D2F-E466-4A4F-9211-75BB2A9419B9}" type="pres">
      <dgm:prSet presAssocID="{6ECC2B46-1F38-4AD1-B4F3-177BC0A5D9EF}" presName="Child3" presStyleLbl="revTx" presStyleIdx="2" presStyleCnt="3">
        <dgm:presLayoutVars>
          <dgm:chMax val="0"/>
          <dgm:chPref val="0"/>
          <dgm:bulletEnabled val="1"/>
        </dgm:presLayoutVars>
      </dgm:prSet>
      <dgm:spPr/>
    </dgm:pt>
  </dgm:ptLst>
  <dgm:cxnLst>
    <dgm:cxn modelId="{0E97990B-6613-4C62-A017-66347574A1CE}" type="presOf" srcId="{2BE0A7BB-7FEA-40C1-891E-8969D7B717C2}" destId="{1408F838-272D-4A2D-91AE-26A0EA13F9EB}" srcOrd="0" destOrd="0" presId="urn:microsoft.com/office/officeart/2011/layout/RadialPictureList"/>
    <dgm:cxn modelId="{F93DDA2B-0674-4C1C-B16C-F4639CB4C4F6}" srcId="{A792855A-BF0E-41CA-9F53-39F79BBE5176}" destId="{6ECC2B46-1F38-4AD1-B4F3-177BC0A5D9EF}" srcOrd="2" destOrd="0" parTransId="{74FC2B2D-BA31-41BE-8106-0D633176421F}" sibTransId="{50A784AB-060A-46F4-9D09-DAE41C6494A0}"/>
    <dgm:cxn modelId="{E3A0673C-51A8-4ADA-8EA6-BB933C510835}" type="presOf" srcId="{F03C8D56-2624-40BD-8C4B-AEEF1FBCBAA8}" destId="{E718020C-3FC3-428E-9D5E-F679B2039803}" srcOrd="0" destOrd="0" presId="urn:microsoft.com/office/officeart/2011/layout/RadialPictureList"/>
    <dgm:cxn modelId="{35723441-24DA-4EAF-AFEE-DBAA8CFA5FE0}" type="presOf" srcId="{6ECC2B46-1F38-4AD1-B4F3-177BC0A5D9EF}" destId="{C5242D2F-E466-4A4F-9211-75BB2A9419B9}" srcOrd="0" destOrd="0" presId="urn:microsoft.com/office/officeart/2011/layout/RadialPictureList"/>
    <dgm:cxn modelId="{BE9B914A-E0D9-4A52-ABE2-C6A8486D517B}" srcId="{A792855A-BF0E-41CA-9F53-39F79BBE5176}" destId="{2BE0A7BB-7FEA-40C1-891E-8969D7B717C2}" srcOrd="0" destOrd="0" parTransId="{9BA6443D-1328-4ACE-8F00-43FDEE6E6708}" sibTransId="{C2A3CB2F-7E3A-4C91-95C2-47932BF7570D}"/>
    <dgm:cxn modelId="{43B6DFA4-0D66-4272-AF75-BE9FD27DA2CF}" srcId="{A792855A-BF0E-41CA-9F53-39F79BBE5176}" destId="{F03C8D56-2624-40BD-8C4B-AEEF1FBCBAA8}" srcOrd="1" destOrd="0" parTransId="{EC8F9828-8363-4FBB-8EDF-75B2DB8E45B1}" sibTransId="{565B4D50-EC00-4CA7-A91F-7C32001A0084}"/>
    <dgm:cxn modelId="{854D0BAA-C4CC-42FF-B51D-39482F630613}" type="presOf" srcId="{236D5F58-1495-4A3D-A95B-ED3E8489BB1C}" destId="{5337FB63-5F9F-4121-8F53-DC0F7234BF0F}" srcOrd="0" destOrd="0" presId="urn:microsoft.com/office/officeart/2011/layout/RadialPictureList"/>
    <dgm:cxn modelId="{EE128EC6-44BD-446B-9386-63CB1DFDCC9C}" type="presOf" srcId="{A792855A-BF0E-41CA-9F53-39F79BBE5176}" destId="{23205528-CFA9-48AA-935C-DEF40497FA4A}" srcOrd="0" destOrd="0" presId="urn:microsoft.com/office/officeart/2011/layout/RadialPictureList"/>
    <dgm:cxn modelId="{483F57FF-37EE-4FC7-86A2-981BEE8F58C7}" srcId="{236D5F58-1495-4A3D-A95B-ED3E8489BB1C}" destId="{A792855A-BF0E-41CA-9F53-39F79BBE5176}" srcOrd="0" destOrd="0" parTransId="{01A78354-59F7-49B5-A83F-BB3FD8B9FC85}" sibTransId="{B004C207-9980-4222-B894-3E955520C504}"/>
    <dgm:cxn modelId="{F08B3996-453F-4E99-AE77-D6B5933B1A19}" type="presParOf" srcId="{5337FB63-5F9F-4121-8F53-DC0F7234BF0F}" destId="{23205528-CFA9-48AA-935C-DEF40497FA4A}" srcOrd="0" destOrd="0" presId="urn:microsoft.com/office/officeart/2011/layout/RadialPictureList"/>
    <dgm:cxn modelId="{0147C89F-8F29-4AFB-9E00-34337765822C}" type="presParOf" srcId="{5337FB63-5F9F-4121-8F53-DC0F7234BF0F}" destId="{CD376F0B-7E46-4CA4-A989-31C4C0F44F6F}" srcOrd="1" destOrd="0" presId="urn:microsoft.com/office/officeart/2011/layout/RadialPictureList"/>
    <dgm:cxn modelId="{93B62F3D-E12B-46F7-A48F-F74AD69A414B}" type="presParOf" srcId="{5337FB63-5F9F-4121-8F53-DC0F7234BF0F}" destId="{5FECA9F6-09C2-4085-9F89-58BF94F6A522}" srcOrd="2" destOrd="0" presId="urn:microsoft.com/office/officeart/2011/layout/RadialPictureList"/>
    <dgm:cxn modelId="{5734FD60-8961-4F1A-821B-FD4CE5FF972A}" type="presParOf" srcId="{5337FB63-5F9F-4121-8F53-DC0F7234BF0F}" destId="{1408F838-272D-4A2D-91AE-26A0EA13F9EB}" srcOrd="3" destOrd="0" presId="urn:microsoft.com/office/officeart/2011/layout/RadialPictureList"/>
    <dgm:cxn modelId="{03E5C191-584E-46CD-B7C1-05CD42E0E34D}" type="presParOf" srcId="{5337FB63-5F9F-4121-8F53-DC0F7234BF0F}" destId="{C7A2ABF5-9D4A-46EC-8596-0814CE6AE5F6}" srcOrd="4" destOrd="0" presId="urn:microsoft.com/office/officeart/2011/layout/RadialPictureList"/>
    <dgm:cxn modelId="{4AD91177-5842-4DC7-9CBA-8263AE13CDBD}" type="presParOf" srcId="{C7A2ABF5-9D4A-46EC-8596-0814CE6AE5F6}" destId="{DD612FDB-D508-4860-ABD2-CF15B99AA99F}" srcOrd="0" destOrd="0" presId="urn:microsoft.com/office/officeart/2011/layout/RadialPictureList"/>
    <dgm:cxn modelId="{844E7D4E-89A1-4376-B337-32320E6F834B}" type="presParOf" srcId="{5337FB63-5F9F-4121-8F53-DC0F7234BF0F}" destId="{E718020C-3FC3-428E-9D5E-F679B2039803}" srcOrd="5" destOrd="0" presId="urn:microsoft.com/office/officeart/2011/layout/RadialPictureList"/>
    <dgm:cxn modelId="{437FEA88-05E3-424B-99E9-D50BF0063ADD}" type="presParOf" srcId="{5337FB63-5F9F-4121-8F53-DC0F7234BF0F}" destId="{16B31447-3295-4F87-B100-C6288D0619FF}" srcOrd="6" destOrd="0" presId="urn:microsoft.com/office/officeart/2011/layout/RadialPictureList"/>
    <dgm:cxn modelId="{5DE2EBD9-6547-4FF9-9DE0-54AF31A136A3}" type="presParOf" srcId="{16B31447-3295-4F87-B100-C6288D0619FF}" destId="{97C9A384-D947-44DE-BCAC-6AA6583A72F0}" srcOrd="0" destOrd="0" presId="urn:microsoft.com/office/officeart/2011/layout/RadialPictureList"/>
    <dgm:cxn modelId="{8EDCDBF7-FE2F-41FC-8712-BAD7C2994CE8}" type="presParOf" srcId="{5337FB63-5F9F-4121-8F53-DC0F7234BF0F}" destId="{C5242D2F-E466-4A4F-9211-75BB2A9419B9}" srcOrd="7" destOrd="0" presId="urn:microsoft.com/office/officeart/2011/layout/RadialPictur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030700E-BABB-415C-BEC8-7FE0A5C31BF2}" type="doc">
      <dgm:prSet loTypeId="urn:microsoft.com/office/officeart/2011/layout/RadialPictureList" loCatId="officeonline" qsTypeId="urn:microsoft.com/office/officeart/2005/8/quickstyle/simple1" qsCatId="simple" csTypeId="urn:microsoft.com/office/officeart/2005/8/colors/accent1_2" csCatId="accent1" phldr="1"/>
      <dgm:spPr/>
      <dgm:t>
        <a:bodyPr/>
        <a:lstStyle/>
        <a:p>
          <a:endParaRPr lang="en-US"/>
        </a:p>
      </dgm:t>
    </dgm:pt>
    <dgm:pt modelId="{21C8D995-D10E-4D69-A84A-5BB8B197CB71}">
      <dgm:prSet phldrT="[Text]"/>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HK" dirty="0">
              <a:ea typeface="ヒラギノ角ゴ Pro W3" pitchFamily="-84" charset="-128"/>
            </a:rPr>
            <a:t>Main Reasons for Regulation</a:t>
          </a:r>
        </a:p>
        <a:p>
          <a:pPr lvl="0" defTabSz="1778000">
            <a:lnSpc>
              <a:spcPct val="90000"/>
            </a:lnSpc>
            <a:spcBef>
              <a:spcPct val="0"/>
            </a:spcBef>
            <a:spcAft>
              <a:spcPct val="35000"/>
            </a:spcAft>
          </a:pPr>
          <a:endParaRPr lang="en-US" dirty="0"/>
        </a:p>
      </dgm:t>
    </dgm:pt>
    <dgm:pt modelId="{570573DF-46A8-452C-B8BD-D1DCF7AC47A0}" type="parTrans" cxnId="{281EA6EF-F8E6-4B19-991A-6A08DF5B1FBE}">
      <dgm:prSet/>
      <dgm:spPr/>
      <dgm:t>
        <a:bodyPr/>
        <a:lstStyle/>
        <a:p>
          <a:endParaRPr lang="en-US"/>
        </a:p>
      </dgm:t>
    </dgm:pt>
    <dgm:pt modelId="{E411F5B1-192B-4A51-8A63-63D1E4B0FC62}" type="sibTrans" cxnId="{281EA6EF-F8E6-4B19-991A-6A08DF5B1FBE}">
      <dgm:prSet/>
      <dgm:spPr/>
      <dgm:t>
        <a:bodyPr/>
        <a:lstStyle/>
        <a:p>
          <a:endParaRPr lang="en-US"/>
        </a:p>
      </dgm:t>
    </dgm:pt>
    <dgm:pt modelId="{C956DD48-41C6-42C1-9778-4884FDA99A7F}">
      <dgm:prSet phldrT="[Text]" custT="1"/>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HK" sz="2000" dirty="0">
              <a:ea typeface="ヒラギノ角ゴ Pro W3" pitchFamily="-84" charset="-128"/>
            </a:rPr>
            <a:t>Increase Information to Investors</a:t>
          </a:r>
        </a:p>
      </dgm:t>
    </dgm:pt>
    <dgm:pt modelId="{0596D615-60EB-4A17-8B90-677A4B02C55D}" type="parTrans" cxnId="{09AA66AB-A479-463C-BEB5-513D57328C40}">
      <dgm:prSet/>
      <dgm:spPr/>
      <dgm:t>
        <a:bodyPr/>
        <a:lstStyle/>
        <a:p>
          <a:endParaRPr lang="en-US"/>
        </a:p>
      </dgm:t>
    </dgm:pt>
    <dgm:pt modelId="{5B5BBB65-F604-4794-B385-808D3EEE5AD1}" type="sibTrans" cxnId="{09AA66AB-A479-463C-BEB5-513D57328C40}">
      <dgm:prSet/>
      <dgm:spPr/>
      <dgm:t>
        <a:bodyPr/>
        <a:lstStyle/>
        <a:p>
          <a:endParaRPr lang="en-US"/>
        </a:p>
      </dgm:t>
    </dgm:pt>
    <dgm:pt modelId="{09FFF577-3ECB-457D-AF4C-F6CB7ABF5F64}">
      <dgm:prSet phldrT="[Text]" custT="1"/>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HK" sz="2000" dirty="0">
              <a:ea typeface="ヒラギノ角ゴ Pro W3" pitchFamily="-84" charset="-128"/>
            </a:rPr>
            <a:t>Ensure the Soundness of Financial Intermediaries</a:t>
          </a:r>
        </a:p>
      </dgm:t>
    </dgm:pt>
    <dgm:pt modelId="{5A936069-950E-4A12-9A92-AD6FAAA7ACEF}" type="parTrans" cxnId="{AAD4A516-340D-4730-8002-6CE9E59E5BA6}">
      <dgm:prSet/>
      <dgm:spPr/>
      <dgm:t>
        <a:bodyPr/>
        <a:lstStyle/>
        <a:p>
          <a:endParaRPr lang="en-US"/>
        </a:p>
      </dgm:t>
    </dgm:pt>
    <dgm:pt modelId="{B36A6B1E-8309-4010-92DD-B3DB94981AC7}" type="sibTrans" cxnId="{AAD4A516-340D-4730-8002-6CE9E59E5BA6}">
      <dgm:prSet/>
      <dgm:spPr/>
      <dgm:t>
        <a:bodyPr/>
        <a:lstStyle/>
        <a:p>
          <a:endParaRPr lang="en-US"/>
        </a:p>
      </dgm:t>
    </dgm:pt>
    <dgm:pt modelId="{4DCAD641-B5CA-4AB1-89B4-AE3FB093493C}" type="pres">
      <dgm:prSet presAssocID="{D030700E-BABB-415C-BEC8-7FE0A5C31BF2}" presName="Name0" presStyleCnt="0">
        <dgm:presLayoutVars>
          <dgm:chMax val="1"/>
          <dgm:chPref val="1"/>
          <dgm:dir/>
          <dgm:resizeHandles/>
        </dgm:presLayoutVars>
      </dgm:prSet>
      <dgm:spPr/>
    </dgm:pt>
    <dgm:pt modelId="{66B5052E-4793-4C3F-BB8C-D95C8474282D}" type="pres">
      <dgm:prSet presAssocID="{21C8D995-D10E-4D69-A84A-5BB8B197CB71}" presName="Parent" presStyleLbl="node1" presStyleIdx="0" presStyleCnt="2">
        <dgm:presLayoutVars>
          <dgm:chMax val="4"/>
          <dgm:chPref val="3"/>
        </dgm:presLayoutVars>
      </dgm:prSet>
      <dgm:spPr/>
    </dgm:pt>
    <dgm:pt modelId="{4142498A-306E-4102-9684-0D6D1481F7BC}" type="pres">
      <dgm:prSet presAssocID="{C956DD48-41C6-42C1-9778-4884FDA99A7F}" presName="Accent" presStyleLbl="node1" presStyleIdx="1" presStyleCnt="2"/>
      <dgm:spPr/>
    </dgm:pt>
    <dgm:pt modelId="{16DE597A-05B5-4317-BCDC-0491D9C1233E}" type="pres">
      <dgm:prSet presAssocID="{C956DD48-41C6-42C1-9778-4884FDA99A7F}" presName="Image1"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213DB34C-5D7F-4789-AD7A-6D1FBB2335E6}" type="pres">
      <dgm:prSet presAssocID="{C956DD48-41C6-42C1-9778-4884FDA99A7F}" presName="Child1" presStyleLbl="revTx" presStyleIdx="0" presStyleCnt="2" custScaleX="105483">
        <dgm:presLayoutVars>
          <dgm:chMax val="0"/>
          <dgm:chPref val="0"/>
          <dgm:bulletEnabled val="1"/>
        </dgm:presLayoutVars>
      </dgm:prSet>
      <dgm:spPr/>
    </dgm:pt>
    <dgm:pt modelId="{35570E4E-A991-4E3D-98ED-859775A73882}" type="pres">
      <dgm:prSet presAssocID="{09FFF577-3ECB-457D-AF4C-F6CB7ABF5F64}" presName="Image2" presStyleCnt="0"/>
      <dgm:spPr/>
    </dgm:pt>
    <dgm:pt modelId="{7F3F59DC-DBFE-4464-8D65-39CBE503495A}" type="pres">
      <dgm:prSet presAssocID="{09FFF577-3ECB-457D-AF4C-F6CB7ABF5F64}" presName="Image" presStyleLbl="fgImgPlace1" presStyleIdx="1" presStyleCnt="2"/>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27000" r="-27000"/>
          </a:stretch>
        </a:blipFill>
      </dgm:spPr>
    </dgm:pt>
    <dgm:pt modelId="{54BE467A-4F31-4FC2-94D0-88A154CB8FB0}" type="pres">
      <dgm:prSet presAssocID="{09FFF577-3ECB-457D-AF4C-F6CB7ABF5F64}" presName="Child2" presStyleLbl="revTx" presStyleIdx="1" presStyleCnt="2" custScaleX="103673">
        <dgm:presLayoutVars>
          <dgm:chMax val="0"/>
          <dgm:chPref val="0"/>
          <dgm:bulletEnabled val="1"/>
        </dgm:presLayoutVars>
      </dgm:prSet>
      <dgm:spPr/>
    </dgm:pt>
  </dgm:ptLst>
  <dgm:cxnLst>
    <dgm:cxn modelId="{D1C42B09-6106-44B3-B801-CAF0400835E9}" type="presOf" srcId="{21C8D995-D10E-4D69-A84A-5BB8B197CB71}" destId="{66B5052E-4793-4C3F-BB8C-D95C8474282D}" srcOrd="0" destOrd="0" presId="urn:microsoft.com/office/officeart/2011/layout/RadialPictureList"/>
    <dgm:cxn modelId="{AAD4A516-340D-4730-8002-6CE9E59E5BA6}" srcId="{21C8D995-D10E-4D69-A84A-5BB8B197CB71}" destId="{09FFF577-3ECB-457D-AF4C-F6CB7ABF5F64}" srcOrd="1" destOrd="0" parTransId="{5A936069-950E-4A12-9A92-AD6FAAA7ACEF}" sibTransId="{B36A6B1E-8309-4010-92DD-B3DB94981AC7}"/>
    <dgm:cxn modelId="{FE16A72A-BC77-43D2-B7AB-DA8A017C1E78}" type="presOf" srcId="{D030700E-BABB-415C-BEC8-7FE0A5C31BF2}" destId="{4DCAD641-B5CA-4AB1-89B4-AE3FB093493C}" srcOrd="0" destOrd="0" presId="urn:microsoft.com/office/officeart/2011/layout/RadialPictureList"/>
    <dgm:cxn modelId="{3E1B982E-17C7-43F1-AF96-598E2549F315}" type="presOf" srcId="{C956DD48-41C6-42C1-9778-4884FDA99A7F}" destId="{213DB34C-5D7F-4789-AD7A-6D1FBB2335E6}" srcOrd="0" destOrd="0" presId="urn:microsoft.com/office/officeart/2011/layout/RadialPictureList"/>
    <dgm:cxn modelId="{F122596D-5AC4-4A32-B9ED-08D6526126B3}" type="presOf" srcId="{09FFF577-3ECB-457D-AF4C-F6CB7ABF5F64}" destId="{54BE467A-4F31-4FC2-94D0-88A154CB8FB0}" srcOrd="0" destOrd="0" presId="urn:microsoft.com/office/officeart/2011/layout/RadialPictureList"/>
    <dgm:cxn modelId="{09AA66AB-A479-463C-BEB5-513D57328C40}" srcId="{21C8D995-D10E-4D69-A84A-5BB8B197CB71}" destId="{C956DD48-41C6-42C1-9778-4884FDA99A7F}" srcOrd="0" destOrd="0" parTransId="{0596D615-60EB-4A17-8B90-677A4B02C55D}" sibTransId="{5B5BBB65-F604-4794-B385-808D3EEE5AD1}"/>
    <dgm:cxn modelId="{281EA6EF-F8E6-4B19-991A-6A08DF5B1FBE}" srcId="{D030700E-BABB-415C-BEC8-7FE0A5C31BF2}" destId="{21C8D995-D10E-4D69-A84A-5BB8B197CB71}" srcOrd="0" destOrd="0" parTransId="{570573DF-46A8-452C-B8BD-D1DCF7AC47A0}" sibTransId="{E411F5B1-192B-4A51-8A63-63D1E4B0FC62}"/>
    <dgm:cxn modelId="{CC14C980-0786-4528-B0B5-DEBA3735AB80}" type="presParOf" srcId="{4DCAD641-B5CA-4AB1-89B4-AE3FB093493C}" destId="{66B5052E-4793-4C3F-BB8C-D95C8474282D}" srcOrd="0" destOrd="0" presId="urn:microsoft.com/office/officeart/2011/layout/RadialPictureList"/>
    <dgm:cxn modelId="{1CFA09CA-0719-4082-90AF-4D4133404B9D}" type="presParOf" srcId="{4DCAD641-B5CA-4AB1-89B4-AE3FB093493C}" destId="{4142498A-306E-4102-9684-0D6D1481F7BC}" srcOrd="1" destOrd="0" presId="urn:microsoft.com/office/officeart/2011/layout/RadialPictureList"/>
    <dgm:cxn modelId="{4B4CE0EF-9DF0-4A25-B9FB-F0A3704ED3D7}" type="presParOf" srcId="{4DCAD641-B5CA-4AB1-89B4-AE3FB093493C}" destId="{16DE597A-05B5-4317-BCDC-0491D9C1233E}" srcOrd="2" destOrd="0" presId="urn:microsoft.com/office/officeart/2011/layout/RadialPictureList"/>
    <dgm:cxn modelId="{B10E2575-1DA7-43C0-B66E-6A86A186F2B1}" type="presParOf" srcId="{4DCAD641-B5CA-4AB1-89B4-AE3FB093493C}" destId="{213DB34C-5D7F-4789-AD7A-6D1FBB2335E6}" srcOrd="3" destOrd="0" presId="urn:microsoft.com/office/officeart/2011/layout/RadialPictureList"/>
    <dgm:cxn modelId="{020D7B1E-07DA-4F1D-81BA-30DBB2791AAB}" type="presParOf" srcId="{4DCAD641-B5CA-4AB1-89B4-AE3FB093493C}" destId="{35570E4E-A991-4E3D-98ED-859775A73882}" srcOrd="4" destOrd="0" presId="urn:microsoft.com/office/officeart/2011/layout/RadialPictureList"/>
    <dgm:cxn modelId="{41123AE5-641A-477E-9402-61A9B8948A44}" type="presParOf" srcId="{35570E4E-A991-4E3D-98ED-859775A73882}" destId="{7F3F59DC-DBFE-4464-8D65-39CBE503495A}" srcOrd="0" destOrd="0" presId="urn:microsoft.com/office/officeart/2011/layout/RadialPictureList"/>
    <dgm:cxn modelId="{DEF13815-7F31-4342-A3B3-F285EC0CA624}" type="presParOf" srcId="{4DCAD641-B5CA-4AB1-89B4-AE3FB093493C}" destId="{54BE467A-4F31-4FC2-94D0-88A154CB8FB0}" srcOrd="5" destOrd="0" presId="urn:microsoft.com/office/officeart/2011/layout/RadialPictur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E9516BE-FDDF-4545-AAA4-3C5D519DC95A}" type="doc">
      <dgm:prSet loTypeId="urn:microsoft.com/office/officeart/2011/layout/HexagonRadial" loCatId="cycle" qsTypeId="urn:microsoft.com/office/officeart/2005/8/quickstyle/simple1" qsCatId="simple" csTypeId="urn:microsoft.com/office/officeart/2005/8/colors/colorful1" csCatId="colorful" phldr="1"/>
      <dgm:spPr/>
      <dgm:t>
        <a:bodyPr/>
        <a:lstStyle/>
        <a:p>
          <a:endParaRPr lang="en-US"/>
        </a:p>
      </dgm:t>
    </dgm:pt>
    <dgm:pt modelId="{67312160-57DA-46AB-B45D-BB40327C4C62}">
      <dgm:prSet phldrT="[Text]" custT="1"/>
      <dgm:spPr/>
      <dgm:t>
        <a:bodyPr/>
        <a:lstStyle/>
        <a:p>
          <a:r>
            <a:rPr lang="en-US" altLang="zh-HK" sz="1600" dirty="0">
              <a:solidFill>
                <a:schemeClr val="tx1"/>
              </a:solidFill>
              <a:ea typeface="ヒラギノ角ゴ Pro W3" pitchFamily="-84" charset="-128"/>
            </a:rPr>
            <a:t>Regulations</a:t>
          </a:r>
          <a:endParaRPr lang="en-US" sz="1600" dirty="0">
            <a:solidFill>
              <a:schemeClr val="tx1"/>
            </a:solidFill>
          </a:endParaRPr>
        </a:p>
      </dgm:t>
    </dgm:pt>
    <dgm:pt modelId="{EE20E200-D429-4B20-AB5B-596F2B0551CF}" type="parTrans" cxnId="{78B49CF5-5700-40E6-AAC3-CDB363463F2E}">
      <dgm:prSet/>
      <dgm:spPr/>
      <dgm:t>
        <a:bodyPr/>
        <a:lstStyle/>
        <a:p>
          <a:endParaRPr lang="en-US" sz="1600">
            <a:solidFill>
              <a:schemeClr val="tx1"/>
            </a:solidFill>
          </a:endParaRPr>
        </a:p>
      </dgm:t>
    </dgm:pt>
    <dgm:pt modelId="{BF25D2AC-0DB9-47FB-8AA5-062700439DE7}" type="sibTrans" cxnId="{78B49CF5-5700-40E6-AAC3-CDB363463F2E}">
      <dgm:prSet/>
      <dgm:spPr/>
      <dgm:t>
        <a:bodyPr/>
        <a:lstStyle/>
        <a:p>
          <a:endParaRPr lang="en-US" sz="1600">
            <a:solidFill>
              <a:schemeClr val="tx1"/>
            </a:solidFill>
          </a:endParaRPr>
        </a:p>
      </dgm:t>
    </dgm:pt>
    <dgm:pt modelId="{3CF6F261-6B4D-4C4A-8A02-DA9AA9011126}">
      <dgm:prSet phldrT="[Text]" custT="1"/>
      <dgm:spPr/>
      <dgm:t>
        <a:bodyPr/>
        <a:lstStyle/>
        <a:p>
          <a:r>
            <a:rPr lang="en-US" altLang="zh-HK" sz="1600" dirty="0">
              <a:solidFill>
                <a:schemeClr val="tx1"/>
              </a:solidFill>
              <a:ea typeface="ヒラギノ角ゴ Pro W3" pitchFamily="-84" charset="-128"/>
            </a:rPr>
            <a:t>Restrictions on Entry</a:t>
          </a:r>
          <a:endParaRPr lang="en-US" sz="1600" dirty="0">
            <a:solidFill>
              <a:schemeClr val="tx1"/>
            </a:solidFill>
          </a:endParaRPr>
        </a:p>
      </dgm:t>
    </dgm:pt>
    <dgm:pt modelId="{68F50A16-DBEB-4366-AB51-68D6EF4619AE}" type="parTrans" cxnId="{836F60F5-4189-437B-8479-6E9D245C305F}">
      <dgm:prSet/>
      <dgm:spPr/>
      <dgm:t>
        <a:bodyPr/>
        <a:lstStyle/>
        <a:p>
          <a:endParaRPr lang="en-US" sz="1600">
            <a:solidFill>
              <a:schemeClr val="tx1"/>
            </a:solidFill>
          </a:endParaRPr>
        </a:p>
      </dgm:t>
    </dgm:pt>
    <dgm:pt modelId="{53FE467E-6AC8-4AEE-90F5-ADBBABBABEF1}" type="sibTrans" cxnId="{836F60F5-4189-437B-8479-6E9D245C305F}">
      <dgm:prSet/>
      <dgm:spPr/>
      <dgm:t>
        <a:bodyPr/>
        <a:lstStyle/>
        <a:p>
          <a:endParaRPr lang="en-US" sz="1600">
            <a:solidFill>
              <a:schemeClr val="tx1"/>
            </a:solidFill>
          </a:endParaRPr>
        </a:p>
      </dgm:t>
    </dgm:pt>
    <dgm:pt modelId="{EA48D108-3B54-4940-B7CE-B635E2E37C22}">
      <dgm:prSet phldrT="[Text]" custT="1"/>
      <dgm:spPr/>
      <dgm:t>
        <a:bodyPr/>
        <a:lstStyle/>
        <a:p>
          <a:r>
            <a:rPr lang="en-US" altLang="zh-HK" sz="1600" dirty="0">
              <a:solidFill>
                <a:schemeClr val="tx1"/>
              </a:solidFill>
              <a:ea typeface="ヒラギノ角ゴ Pro W3" pitchFamily="-84" charset="-128"/>
            </a:rPr>
            <a:t>Disclosure</a:t>
          </a:r>
          <a:endParaRPr lang="en-US" sz="1600" dirty="0">
            <a:solidFill>
              <a:schemeClr val="tx1"/>
            </a:solidFill>
          </a:endParaRPr>
        </a:p>
      </dgm:t>
    </dgm:pt>
    <dgm:pt modelId="{78A6D0D0-74F0-4D85-B9B9-6F6853F9AA5C}" type="parTrans" cxnId="{579ED696-3CF9-47BE-BAF7-F305942CD208}">
      <dgm:prSet/>
      <dgm:spPr/>
      <dgm:t>
        <a:bodyPr/>
        <a:lstStyle/>
        <a:p>
          <a:endParaRPr lang="en-US" sz="1600">
            <a:solidFill>
              <a:schemeClr val="tx1"/>
            </a:solidFill>
          </a:endParaRPr>
        </a:p>
      </dgm:t>
    </dgm:pt>
    <dgm:pt modelId="{E3E5B15F-C633-466F-8C13-9AE64CE20737}" type="sibTrans" cxnId="{579ED696-3CF9-47BE-BAF7-F305942CD208}">
      <dgm:prSet/>
      <dgm:spPr/>
      <dgm:t>
        <a:bodyPr/>
        <a:lstStyle/>
        <a:p>
          <a:endParaRPr lang="en-US" sz="1600">
            <a:solidFill>
              <a:schemeClr val="tx1"/>
            </a:solidFill>
          </a:endParaRPr>
        </a:p>
      </dgm:t>
    </dgm:pt>
    <dgm:pt modelId="{0AE9D40A-A6F5-4A3B-B039-6E114A393140}">
      <dgm:prSet phldrT="[Text]" custT="1"/>
      <dgm:spPr/>
      <dgm:t>
        <a:bodyPr/>
        <a:lstStyle/>
        <a:p>
          <a:r>
            <a:rPr lang="en-US" altLang="zh-HK" sz="1600" dirty="0">
              <a:solidFill>
                <a:schemeClr val="tx1"/>
              </a:solidFill>
              <a:ea typeface="ヒラギノ角ゴ Pro W3" pitchFamily="-84" charset="-128"/>
            </a:rPr>
            <a:t>Restrictions on Assets and Activities</a:t>
          </a:r>
          <a:endParaRPr lang="en-US" sz="1600" dirty="0">
            <a:solidFill>
              <a:schemeClr val="tx1"/>
            </a:solidFill>
          </a:endParaRPr>
        </a:p>
      </dgm:t>
    </dgm:pt>
    <dgm:pt modelId="{27BE2DAA-49BB-41FC-B9DC-B069836103B1}" type="parTrans" cxnId="{7C6ED51C-7791-414C-8F61-8A8D741832D6}">
      <dgm:prSet/>
      <dgm:spPr/>
      <dgm:t>
        <a:bodyPr/>
        <a:lstStyle/>
        <a:p>
          <a:endParaRPr lang="en-US" sz="1600">
            <a:solidFill>
              <a:schemeClr val="tx1"/>
            </a:solidFill>
          </a:endParaRPr>
        </a:p>
      </dgm:t>
    </dgm:pt>
    <dgm:pt modelId="{C203A339-3D9C-41C1-83D4-E9D2110B94B4}" type="sibTrans" cxnId="{7C6ED51C-7791-414C-8F61-8A8D741832D6}">
      <dgm:prSet/>
      <dgm:spPr/>
      <dgm:t>
        <a:bodyPr/>
        <a:lstStyle/>
        <a:p>
          <a:endParaRPr lang="en-US" sz="1600">
            <a:solidFill>
              <a:schemeClr val="tx1"/>
            </a:solidFill>
          </a:endParaRPr>
        </a:p>
      </dgm:t>
    </dgm:pt>
    <dgm:pt modelId="{668E59A6-D196-4633-9F14-8A892DD6B067}">
      <dgm:prSet phldrT="[Text]" custT="1"/>
      <dgm:spPr/>
      <dgm:t>
        <a:bodyPr/>
        <a:lstStyle/>
        <a:p>
          <a:r>
            <a:rPr lang="en-US" altLang="zh-HK" sz="1600" dirty="0">
              <a:solidFill>
                <a:schemeClr val="tx1"/>
              </a:solidFill>
              <a:ea typeface="ヒラギノ角ゴ Pro W3" pitchFamily="-84" charset="-128"/>
            </a:rPr>
            <a:t>Deposit Insurance</a:t>
          </a:r>
          <a:endParaRPr lang="en-US" sz="1600" dirty="0">
            <a:solidFill>
              <a:schemeClr val="tx1"/>
            </a:solidFill>
          </a:endParaRPr>
        </a:p>
      </dgm:t>
    </dgm:pt>
    <dgm:pt modelId="{0F9290B4-32CF-407A-8FFA-3C8F8D7C02AC}" type="parTrans" cxnId="{5A5A1D61-89F8-4FB6-8095-115295527E82}">
      <dgm:prSet/>
      <dgm:spPr/>
      <dgm:t>
        <a:bodyPr/>
        <a:lstStyle/>
        <a:p>
          <a:endParaRPr lang="en-US" sz="1600">
            <a:solidFill>
              <a:schemeClr val="tx1"/>
            </a:solidFill>
          </a:endParaRPr>
        </a:p>
      </dgm:t>
    </dgm:pt>
    <dgm:pt modelId="{A9769AC9-F6C8-4503-8FA5-93144284647C}" type="sibTrans" cxnId="{5A5A1D61-89F8-4FB6-8095-115295527E82}">
      <dgm:prSet/>
      <dgm:spPr/>
      <dgm:t>
        <a:bodyPr/>
        <a:lstStyle/>
        <a:p>
          <a:endParaRPr lang="en-US" sz="1600">
            <a:solidFill>
              <a:schemeClr val="tx1"/>
            </a:solidFill>
          </a:endParaRPr>
        </a:p>
      </dgm:t>
    </dgm:pt>
    <dgm:pt modelId="{4AE367A7-0EDD-46CA-9189-4C76CF7D62B6}">
      <dgm:prSet phldrT="[Text]" custT="1"/>
      <dgm:spPr/>
      <dgm:t>
        <a:bodyPr/>
        <a:lstStyle/>
        <a:p>
          <a:r>
            <a:rPr lang="en-US" altLang="zh-HK" sz="1600" dirty="0">
              <a:solidFill>
                <a:schemeClr val="tx1"/>
              </a:solidFill>
              <a:ea typeface="ヒラギノ角ゴ Pro W3" pitchFamily="-84" charset="-128"/>
            </a:rPr>
            <a:t>Limits on Competition</a:t>
          </a:r>
          <a:endParaRPr lang="en-US" sz="1600" dirty="0">
            <a:solidFill>
              <a:schemeClr val="tx1"/>
            </a:solidFill>
          </a:endParaRPr>
        </a:p>
      </dgm:t>
    </dgm:pt>
    <dgm:pt modelId="{B1F36606-A898-48F5-9F5F-B95A1CF01C8E}" type="parTrans" cxnId="{3B4B7DFF-BF6D-4E03-8C6F-B5BFFCABE093}">
      <dgm:prSet/>
      <dgm:spPr/>
      <dgm:t>
        <a:bodyPr/>
        <a:lstStyle/>
        <a:p>
          <a:endParaRPr lang="en-US" sz="1600">
            <a:solidFill>
              <a:schemeClr val="tx1"/>
            </a:solidFill>
          </a:endParaRPr>
        </a:p>
      </dgm:t>
    </dgm:pt>
    <dgm:pt modelId="{742FB037-1573-421F-9731-22DB532167AE}" type="sibTrans" cxnId="{3B4B7DFF-BF6D-4E03-8C6F-B5BFFCABE093}">
      <dgm:prSet/>
      <dgm:spPr/>
      <dgm:t>
        <a:bodyPr/>
        <a:lstStyle/>
        <a:p>
          <a:endParaRPr lang="en-US" sz="1600">
            <a:solidFill>
              <a:schemeClr val="tx1"/>
            </a:solidFill>
          </a:endParaRPr>
        </a:p>
      </dgm:t>
    </dgm:pt>
    <dgm:pt modelId="{114FD375-70C2-4154-9125-02DD128ED1A3}">
      <dgm:prSet phldrT="[Text]" custT="1"/>
      <dgm:spPr/>
      <dgm:t>
        <a:bodyPr/>
        <a:lstStyle/>
        <a:p>
          <a:r>
            <a:rPr lang="en-US" altLang="zh-HK" sz="1600" dirty="0">
              <a:solidFill>
                <a:schemeClr val="tx1"/>
              </a:solidFill>
              <a:ea typeface="ヒラギノ角ゴ Pro W3" pitchFamily="-84" charset="-128"/>
            </a:rPr>
            <a:t>Restrictions on Interest Rates</a:t>
          </a:r>
          <a:endParaRPr lang="en-US" sz="1600" dirty="0">
            <a:solidFill>
              <a:schemeClr val="tx1"/>
            </a:solidFill>
          </a:endParaRPr>
        </a:p>
      </dgm:t>
    </dgm:pt>
    <dgm:pt modelId="{98CD49E5-EAEB-4B6F-9E38-7D84EDED545A}" type="parTrans" cxnId="{5001F746-229A-4AD5-923C-523754885FB6}">
      <dgm:prSet/>
      <dgm:spPr/>
      <dgm:t>
        <a:bodyPr/>
        <a:lstStyle/>
        <a:p>
          <a:endParaRPr lang="en-US" sz="1600">
            <a:solidFill>
              <a:schemeClr val="tx1"/>
            </a:solidFill>
          </a:endParaRPr>
        </a:p>
      </dgm:t>
    </dgm:pt>
    <dgm:pt modelId="{55374FCD-4330-4B92-9D69-F8D1E422DB7E}" type="sibTrans" cxnId="{5001F746-229A-4AD5-923C-523754885FB6}">
      <dgm:prSet/>
      <dgm:spPr/>
      <dgm:t>
        <a:bodyPr/>
        <a:lstStyle/>
        <a:p>
          <a:endParaRPr lang="en-US" sz="1600">
            <a:solidFill>
              <a:schemeClr val="tx1"/>
            </a:solidFill>
          </a:endParaRPr>
        </a:p>
      </dgm:t>
    </dgm:pt>
    <dgm:pt modelId="{6860304A-3373-48E3-A9AC-F9F131B031B6}" type="pres">
      <dgm:prSet presAssocID="{DE9516BE-FDDF-4545-AAA4-3C5D519DC95A}" presName="Name0" presStyleCnt="0">
        <dgm:presLayoutVars>
          <dgm:chMax val="1"/>
          <dgm:chPref val="1"/>
          <dgm:dir/>
          <dgm:animOne val="branch"/>
          <dgm:animLvl val="lvl"/>
        </dgm:presLayoutVars>
      </dgm:prSet>
      <dgm:spPr/>
    </dgm:pt>
    <dgm:pt modelId="{B17B7A6D-596A-4FC7-99F5-C012D0FE3F8C}" type="pres">
      <dgm:prSet presAssocID="{67312160-57DA-46AB-B45D-BB40327C4C62}" presName="Parent" presStyleLbl="node0" presStyleIdx="0" presStyleCnt="1">
        <dgm:presLayoutVars>
          <dgm:chMax val="6"/>
          <dgm:chPref val="6"/>
        </dgm:presLayoutVars>
      </dgm:prSet>
      <dgm:spPr/>
    </dgm:pt>
    <dgm:pt modelId="{C38DFE04-952C-48BC-A10A-A7DDB43E4907}" type="pres">
      <dgm:prSet presAssocID="{3CF6F261-6B4D-4C4A-8A02-DA9AA9011126}" presName="Accent1" presStyleCnt="0"/>
      <dgm:spPr/>
    </dgm:pt>
    <dgm:pt modelId="{2D2ED6AB-56C9-46D9-84D3-96FB9054A0A7}" type="pres">
      <dgm:prSet presAssocID="{3CF6F261-6B4D-4C4A-8A02-DA9AA9011126}" presName="Accent" presStyleLbl="bgShp" presStyleIdx="0" presStyleCnt="6"/>
      <dgm:spPr/>
    </dgm:pt>
    <dgm:pt modelId="{04084534-740D-49CB-B6F1-AD9DB8710A4D}" type="pres">
      <dgm:prSet presAssocID="{3CF6F261-6B4D-4C4A-8A02-DA9AA9011126}" presName="Child1" presStyleLbl="node1" presStyleIdx="0" presStyleCnt="6">
        <dgm:presLayoutVars>
          <dgm:chMax val="0"/>
          <dgm:chPref val="0"/>
          <dgm:bulletEnabled val="1"/>
        </dgm:presLayoutVars>
      </dgm:prSet>
      <dgm:spPr/>
    </dgm:pt>
    <dgm:pt modelId="{2693497F-2160-44CF-BE71-C6E7C1A6E9DC}" type="pres">
      <dgm:prSet presAssocID="{EA48D108-3B54-4940-B7CE-B635E2E37C22}" presName="Accent2" presStyleCnt="0"/>
      <dgm:spPr/>
    </dgm:pt>
    <dgm:pt modelId="{83E488AE-0D4F-4275-BA12-C1A8417946D3}" type="pres">
      <dgm:prSet presAssocID="{EA48D108-3B54-4940-B7CE-B635E2E37C22}" presName="Accent" presStyleLbl="bgShp" presStyleIdx="1" presStyleCnt="6"/>
      <dgm:spPr/>
    </dgm:pt>
    <dgm:pt modelId="{C53E3D39-1AE8-4E8F-969F-2B9F28CBEA79}" type="pres">
      <dgm:prSet presAssocID="{EA48D108-3B54-4940-B7CE-B635E2E37C22}" presName="Child2" presStyleLbl="node1" presStyleIdx="1" presStyleCnt="6">
        <dgm:presLayoutVars>
          <dgm:chMax val="0"/>
          <dgm:chPref val="0"/>
          <dgm:bulletEnabled val="1"/>
        </dgm:presLayoutVars>
      </dgm:prSet>
      <dgm:spPr/>
    </dgm:pt>
    <dgm:pt modelId="{03966870-BB13-4544-BD88-D0F3AC703505}" type="pres">
      <dgm:prSet presAssocID="{0AE9D40A-A6F5-4A3B-B039-6E114A393140}" presName="Accent3" presStyleCnt="0"/>
      <dgm:spPr/>
    </dgm:pt>
    <dgm:pt modelId="{1A4237C8-B154-488C-BC95-105907CD9AFD}" type="pres">
      <dgm:prSet presAssocID="{0AE9D40A-A6F5-4A3B-B039-6E114A393140}" presName="Accent" presStyleLbl="bgShp" presStyleIdx="2" presStyleCnt="6"/>
      <dgm:spPr/>
    </dgm:pt>
    <dgm:pt modelId="{9CD56E34-4E0D-4096-996C-1AA4EAB205E8}" type="pres">
      <dgm:prSet presAssocID="{0AE9D40A-A6F5-4A3B-B039-6E114A393140}" presName="Child3" presStyleLbl="node1" presStyleIdx="2" presStyleCnt="6">
        <dgm:presLayoutVars>
          <dgm:chMax val="0"/>
          <dgm:chPref val="0"/>
          <dgm:bulletEnabled val="1"/>
        </dgm:presLayoutVars>
      </dgm:prSet>
      <dgm:spPr/>
    </dgm:pt>
    <dgm:pt modelId="{8D74EC55-3AB9-4AF5-B625-EEBD53747D1D}" type="pres">
      <dgm:prSet presAssocID="{668E59A6-D196-4633-9F14-8A892DD6B067}" presName="Accent4" presStyleCnt="0"/>
      <dgm:spPr/>
    </dgm:pt>
    <dgm:pt modelId="{8E36D2E5-88F7-4247-A043-35FADDC80643}" type="pres">
      <dgm:prSet presAssocID="{668E59A6-D196-4633-9F14-8A892DD6B067}" presName="Accent" presStyleLbl="bgShp" presStyleIdx="3" presStyleCnt="6"/>
      <dgm:spPr/>
    </dgm:pt>
    <dgm:pt modelId="{88DE9CC1-3890-41C9-8F0B-BA541C3A7739}" type="pres">
      <dgm:prSet presAssocID="{668E59A6-D196-4633-9F14-8A892DD6B067}" presName="Child4" presStyleLbl="node1" presStyleIdx="3" presStyleCnt="6">
        <dgm:presLayoutVars>
          <dgm:chMax val="0"/>
          <dgm:chPref val="0"/>
          <dgm:bulletEnabled val="1"/>
        </dgm:presLayoutVars>
      </dgm:prSet>
      <dgm:spPr/>
    </dgm:pt>
    <dgm:pt modelId="{52F54288-0203-4D6B-8678-899DCC80E55C}" type="pres">
      <dgm:prSet presAssocID="{4AE367A7-0EDD-46CA-9189-4C76CF7D62B6}" presName="Accent5" presStyleCnt="0"/>
      <dgm:spPr/>
    </dgm:pt>
    <dgm:pt modelId="{77E5F636-A187-4FF2-B68B-70098098E898}" type="pres">
      <dgm:prSet presAssocID="{4AE367A7-0EDD-46CA-9189-4C76CF7D62B6}" presName="Accent" presStyleLbl="bgShp" presStyleIdx="4" presStyleCnt="6"/>
      <dgm:spPr/>
    </dgm:pt>
    <dgm:pt modelId="{EF86223B-5CEB-49B2-9CA8-36ECB4A6E268}" type="pres">
      <dgm:prSet presAssocID="{4AE367A7-0EDD-46CA-9189-4C76CF7D62B6}" presName="Child5" presStyleLbl="node1" presStyleIdx="4" presStyleCnt="6">
        <dgm:presLayoutVars>
          <dgm:chMax val="0"/>
          <dgm:chPref val="0"/>
          <dgm:bulletEnabled val="1"/>
        </dgm:presLayoutVars>
      </dgm:prSet>
      <dgm:spPr/>
    </dgm:pt>
    <dgm:pt modelId="{E2FE6224-00A4-4B90-BBC2-0F355A6D8F76}" type="pres">
      <dgm:prSet presAssocID="{114FD375-70C2-4154-9125-02DD128ED1A3}" presName="Accent6" presStyleCnt="0"/>
      <dgm:spPr/>
    </dgm:pt>
    <dgm:pt modelId="{E92DFB5A-7E45-4A88-9CF9-92F7BC3E44A5}" type="pres">
      <dgm:prSet presAssocID="{114FD375-70C2-4154-9125-02DD128ED1A3}" presName="Accent" presStyleLbl="bgShp" presStyleIdx="5" presStyleCnt="6"/>
      <dgm:spPr/>
    </dgm:pt>
    <dgm:pt modelId="{E1513818-6929-44BA-B2B9-15B0A8F39F5F}" type="pres">
      <dgm:prSet presAssocID="{114FD375-70C2-4154-9125-02DD128ED1A3}" presName="Child6" presStyleLbl="node1" presStyleIdx="5" presStyleCnt="6">
        <dgm:presLayoutVars>
          <dgm:chMax val="0"/>
          <dgm:chPref val="0"/>
          <dgm:bulletEnabled val="1"/>
        </dgm:presLayoutVars>
      </dgm:prSet>
      <dgm:spPr/>
    </dgm:pt>
  </dgm:ptLst>
  <dgm:cxnLst>
    <dgm:cxn modelId="{CF9C2803-550E-4721-A063-6732F4337D59}" type="presOf" srcId="{DE9516BE-FDDF-4545-AAA4-3C5D519DC95A}" destId="{6860304A-3373-48E3-A9AC-F9F131B031B6}" srcOrd="0" destOrd="0" presId="urn:microsoft.com/office/officeart/2011/layout/HexagonRadial"/>
    <dgm:cxn modelId="{0955041A-9647-434C-8EE8-44FE3D672E5C}" type="presOf" srcId="{4AE367A7-0EDD-46CA-9189-4C76CF7D62B6}" destId="{EF86223B-5CEB-49B2-9CA8-36ECB4A6E268}" srcOrd="0" destOrd="0" presId="urn:microsoft.com/office/officeart/2011/layout/HexagonRadial"/>
    <dgm:cxn modelId="{7C6ED51C-7791-414C-8F61-8A8D741832D6}" srcId="{67312160-57DA-46AB-B45D-BB40327C4C62}" destId="{0AE9D40A-A6F5-4A3B-B039-6E114A393140}" srcOrd="2" destOrd="0" parTransId="{27BE2DAA-49BB-41FC-B9DC-B069836103B1}" sibTransId="{C203A339-3D9C-41C1-83D4-E9D2110B94B4}"/>
    <dgm:cxn modelId="{61775724-4006-4363-B974-4D3EA707DEEF}" type="presOf" srcId="{0AE9D40A-A6F5-4A3B-B039-6E114A393140}" destId="{9CD56E34-4E0D-4096-996C-1AA4EAB205E8}" srcOrd="0" destOrd="0" presId="urn:microsoft.com/office/officeart/2011/layout/HexagonRadial"/>
    <dgm:cxn modelId="{5A5A1D61-89F8-4FB6-8095-115295527E82}" srcId="{67312160-57DA-46AB-B45D-BB40327C4C62}" destId="{668E59A6-D196-4633-9F14-8A892DD6B067}" srcOrd="3" destOrd="0" parTransId="{0F9290B4-32CF-407A-8FFA-3C8F8D7C02AC}" sibTransId="{A9769AC9-F6C8-4503-8FA5-93144284647C}"/>
    <dgm:cxn modelId="{5001F746-229A-4AD5-923C-523754885FB6}" srcId="{67312160-57DA-46AB-B45D-BB40327C4C62}" destId="{114FD375-70C2-4154-9125-02DD128ED1A3}" srcOrd="5" destOrd="0" parTransId="{98CD49E5-EAEB-4B6F-9E38-7D84EDED545A}" sibTransId="{55374FCD-4330-4B92-9D69-F8D1E422DB7E}"/>
    <dgm:cxn modelId="{3CDF8B79-AC8A-4511-8474-511430818444}" type="presOf" srcId="{668E59A6-D196-4633-9F14-8A892DD6B067}" destId="{88DE9CC1-3890-41C9-8F0B-BA541C3A7739}" srcOrd="0" destOrd="0" presId="urn:microsoft.com/office/officeart/2011/layout/HexagonRadial"/>
    <dgm:cxn modelId="{579ED696-3CF9-47BE-BAF7-F305942CD208}" srcId="{67312160-57DA-46AB-B45D-BB40327C4C62}" destId="{EA48D108-3B54-4940-B7CE-B635E2E37C22}" srcOrd="1" destOrd="0" parTransId="{78A6D0D0-74F0-4D85-B9B9-6F6853F9AA5C}" sibTransId="{E3E5B15F-C633-466F-8C13-9AE64CE20737}"/>
    <dgm:cxn modelId="{277E0EA4-4A9B-42D3-8E61-49EDC4FA1804}" type="presOf" srcId="{3CF6F261-6B4D-4C4A-8A02-DA9AA9011126}" destId="{04084534-740D-49CB-B6F1-AD9DB8710A4D}" srcOrd="0" destOrd="0" presId="urn:microsoft.com/office/officeart/2011/layout/HexagonRadial"/>
    <dgm:cxn modelId="{8C2304B0-7398-47FE-A526-959820A52AB2}" type="presOf" srcId="{67312160-57DA-46AB-B45D-BB40327C4C62}" destId="{B17B7A6D-596A-4FC7-99F5-C012D0FE3F8C}" srcOrd="0" destOrd="0" presId="urn:microsoft.com/office/officeart/2011/layout/HexagonRadial"/>
    <dgm:cxn modelId="{CAEA3FB1-E1D7-423E-97A0-D394990225AD}" type="presOf" srcId="{EA48D108-3B54-4940-B7CE-B635E2E37C22}" destId="{C53E3D39-1AE8-4E8F-969F-2B9F28CBEA79}" srcOrd="0" destOrd="0" presId="urn:microsoft.com/office/officeart/2011/layout/HexagonRadial"/>
    <dgm:cxn modelId="{6C227ABB-79F0-4C0D-8995-ADBC45AC72B4}" type="presOf" srcId="{114FD375-70C2-4154-9125-02DD128ED1A3}" destId="{E1513818-6929-44BA-B2B9-15B0A8F39F5F}" srcOrd="0" destOrd="0" presId="urn:microsoft.com/office/officeart/2011/layout/HexagonRadial"/>
    <dgm:cxn modelId="{836F60F5-4189-437B-8479-6E9D245C305F}" srcId="{67312160-57DA-46AB-B45D-BB40327C4C62}" destId="{3CF6F261-6B4D-4C4A-8A02-DA9AA9011126}" srcOrd="0" destOrd="0" parTransId="{68F50A16-DBEB-4366-AB51-68D6EF4619AE}" sibTransId="{53FE467E-6AC8-4AEE-90F5-ADBBABBABEF1}"/>
    <dgm:cxn modelId="{78B49CF5-5700-40E6-AAC3-CDB363463F2E}" srcId="{DE9516BE-FDDF-4545-AAA4-3C5D519DC95A}" destId="{67312160-57DA-46AB-B45D-BB40327C4C62}" srcOrd="0" destOrd="0" parTransId="{EE20E200-D429-4B20-AB5B-596F2B0551CF}" sibTransId="{BF25D2AC-0DB9-47FB-8AA5-062700439DE7}"/>
    <dgm:cxn modelId="{3B4B7DFF-BF6D-4E03-8C6F-B5BFFCABE093}" srcId="{67312160-57DA-46AB-B45D-BB40327C4C62}" destId="{4AE367A7-0EDD-46CA-9189-4C76CF7D62B6}" srcOrd="4" destOrd="0" parTransId="{B1F36606-A898-48F5-9F5F-B95A1CF01C8E}" sibTransId="{742FB037-1573-421F-9731-22DB532167AE}"/>
    <dgm:cxn modelId="{42222EBC-119C-4155-A249-2E44BB4863A6}" type="presParOf" srcId="{6860304A-3373-48E3-A9AC-F9F131B031B6}" destId="{B17B7A6D-596A-4FC7-99F5-C012D0FE3F8C}" srcOrd="0" destOrd="0" presId="urn:microsoft.com/office/officeart/2011/layout/HexagonRadial"/>
    <dgm:cxn modelId="{FD738ABE-5517-436A-AD82-562BCDCB2EE7}" type="presParOf" srcId="{6860304A-3373-48E3-A9AC-F9F131B031B6}" destId="{C38DFE04-952C-48BC-A10A-A7DDB43E4907}" srcOrd="1" destOrd="0" presId="urn:microsoft.com/office/officeart/2011/layout/HexagonRadial"/>
    <dgm:cxn modelId="{7976CDE4-4738-4669-884D-C57D24A2BBD8}" type="presParOf" srcId="{C38DFE04-952C-48BC-A10A-A7DDB43E4907}" destId="{2D2ED6AB-56C9-46D9-84D3-96FB9054A0A7}" srcOrd="0" destOrd="0" presId="urn:microsoft.com/office/officeart/2011/layout/HexagonRadial"/>
    <dgm:cxn modelId="{DFEDB654-DDB1-4ADF-93D1-73FB23E42354}" type="presParOf" srcId="{6860304A-3373-48E3-A9AC-F9F131B031B6}" destId="{04084534-740D-49CB-B6F1-AD9DB8710A4D}" srcOrd="2" destOrd="0" presId="urn:microsoft.com/office/officeart/2011/layout/HexagonRadial"/>
    <dgm:cxn modelId="{B9B4BFFB-3C4E-4D18-B8B3-97FCC648FC86}" type="presParOf" srcId="{6860304A-3373-48E3-A9AC-F9F131B031B6}" destId="{2693497F-2160-44CF-BE71-C6E7C1A6E9DC}" srcOrd="3" destOrd="0" presId="urn:microsoft.com/office/officeart/2011/layout/HexagonRadial"/>
    <dgm:cxn modelId="{A5521D7A-8FE7-471E-B660-D7015A60ED18}" type="presParOf" srcId="{2693497F-2160-44CF-BE71-C6E7C1A6E9DC}" destId="{83E488AE-0D4F-4275-BA12-C1A8417946D3}" srcOrd="0" destOrd="0" presId="urn:microsoft.com/office/officeart/2011/layout/HexagonRadial"/>
    <dgm:cxn modelId="{A6633A17-F88C-4022-B4CB-E209E31B7932}" type="presParOf" srcId="{6860304A-3373-48E3-A9AC-F9F131B031B6}" destId="{C53E3D39-1AE8-4E8F-969F-2B9F28CBEA79}" srcOrd="4" destOrd="0" presId="urn:microsoft.com/office/officeart/2011/layout/HexagonRadial"/>
    <dgm:cxn modelId="{1689B93A-1AA8-45B5-8A6C-C056EB01822D}" type="presParOf" srcId="{6860304A-3373-48E3-A9AC-F9F131B031B6}" destId="{03966870-BB13-4544-BD88-D0F3AC703505}" srcOrd="5" destOrd="0" presId="urn:microsoft.com/office/officeart/2011/layout/HexagonRadial"/>
    <dgm:cxn modelId="{80C52725-6140-4359-BE3F-D752208736AA}" type="presParOf" srcId="{03966870-BB13-4544-BD88-D0F3AC703505}" destId="{1A4237C8-B154-488C-BC95-105907CD9AFD}" srcOrd="0" destOrd="0" presId="urn:microsoft.com/office/officeart/2011/layout/HexagonRadial"/>
    <dgm:cxn modelId="{4DD7BB73-7628-4548-BC8D-B4F0A0A9578A}" type="presParOf" srcId="{6860304A-3373-48E3-A9AC-F9F131B031B6}" destId="{9CD56E34-4E0D-4096-996C-1AA4EAB205E8}" srcOrd="6" destOrd="0" presId="urn:microsoft.com/office/officeart/2011/layout/HexagonRadial"/>
    <dgm:cxn modelId="{F9A0EC23-90AA-4D3C-A719-43331D2199FB}" type="presParOf" srcId="{6860304A-3373-48E3-A9AC-F9F131B031B6}" destId="{8D74EC55-3AB9-4AF5-B625-EEBD53747D1D}" srcOrd="7" destOrd="0" presId="urn:microsoft.com/office/officeart/2011/layout/HexagonRadial"/>
    <dgm:cxn modelId="{69DE2230-3A69-4E9F-9E94-D9216EA3B695}" type="presParOf" srcId="{8D74EC55-3AB9-4AF5-B625-EEBD53747D1D}" destId="{8E36D2E5-88F7-4247-A043-35FADDC80643}" srcOrd="0" destOrd="0" presId="urn:microsoft.com/office/officeart/2011/layout/HexagonRadial"/>
    <dgm:cxn modelId="{135E2452-77BE-4E12-B208-69384B5737F4}" type="presParOf" srcId="{6860304A-3373-48E3-A9AC-F9F131B031B6}" destId="{88DE9CC1-3890-41C9-8F0B-BA541C3A7739}" srcOrd="8" destOrd="0" presId="urn:microsoft.com/office/officeart/2011/layout/HexagonRadial"/>
    <dgm:cxn modelId="{A350CC6D-87B7-4E54-B065-3321178B3B81}" type="presParOf" srcId="{6860304A-3373-48E3-A9AC-F9F131B031B6}" destId="{52F54288-0203-4D6B-8678-899DCC80E55C}" srcOrd="9" destOrd="0" presId="urn:microsoft.com/office/officeart/2011/layout/HexagonRadial"/>
    <dgm:cxn modelId="{59DDE3B1-00E3-4E7D-B131-22F58ED014F9}" type="presParOf" srcId="{52F54288-0203-4D6B-8678-899DCC80E55C}" destId="{77E5F636-A187-4FF2-B68B-70098098E898}" srcOrd="0" destOrd="0" presId="urn:microsoft.com/office/officeart/2011/layout/HexagonRadial"/>
    <dgm:cxn modelId="{36CE2246-536C-4FC0-930D-1986D375D2DF}" type="presParOf" srcId="{6860304A-3373-48E3-A9AC-F9F131B031B6}" destId="{EF86223B-5CEB-49B2-9CA8-36ECB4A6E268}" srcOrd="10" destOrd="0" presId="urn:microsoft.com/office/officeart/2011/layout/HexagonRadial"/>
    <dgm:cxn modelId="{D8AC5D32-212F-48D0-ABDF-8BC0CFAA8D43}" type="presParOf" srcId="{6860304A-3373-48E3-A9AC-F9F131B031B6}" destId="{E2FE6224-00A4-4B90-BBC2-0F355A6D8F76}" srcOrd="11" destOrd="0" presId="urn:microsoft.com/office/officeart/2011/layout/HexagonRadial"/>
    <dgm:cxn modelId="{066E9F87-D118-4E0C-AB88-F81C4D7BA30E}" type="presParOf" srcId="{E2FE6224-00A4-4B90-BBC2-0F355A6D8F76}" destId="{E92DFB5A-7E45-4A88-9CF9-92F7BC3E44A5}" srcOrd="0" destOrd="0" presId="urn:microsoft.com/office/officeart/2011/layout/HexagonRadial"/>
    <dgm:cxn modelId="{D98CDEF5-35DB-4AB3-BC28-B09E50EF0413}" type="presParOf" srcId="{6860304A-3373-48E3-A9AC-F9F131B031B6}" destId="{E1513818-6929-44BA-B2B9-15B0A8F39F5F}"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8E69E-8F57-419C-906D-E53677ACCF0F}">
      <dsp:nvSpPr>
        <dsp:cNvPr id="0" name=""/>
        <dsp:cNvSpPr/>
      </dsp:nvSpPr>
      <dsp:spPr>
        <a:xfrm>
          <a:off x="4350011" y="1863806"/>
          <a:ext cx="572993" cy="2841545"/>
        </a:xfrm>
        <a:custGeom>
          <a:avLst/>
          <a:gdLst/>
          <a:ahLst/>
          <a:cxnLst/>
          <a:rect l="0" t="0" r="0" b="0"/>
          <a:pathLst>
            <a:path>
              <a:moveTo>
                <a:pt x="0" y="0"/>
              </a:moveTo>
              <a:lnTo>
                <a:pt x="0" y="2841545"/>
              </a:lnTo>
              <a:lnTo>
                <a:pt x="572993" y="2841545"/>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508E336-93A8-40B3-8417-857BAF094448}">
      <dsp:nvSpPr>
        <dsp:cNvPr id="0" name=""/>
        <dsp:cNvSpPr/>
      </dsp:nvSpPr>
      <dsp:spPr>
        <a:xfrm>
          <a:off x="4350011" y="1863806"/>
          <a:ext cx="572993" cy="1747492"/>
        </a:xfrm>
        <a:custGeom>
          <a:avLst/>
          <a:gdLst/>
          <a:ahLst/>
          <a:cxnLst/>
          <a:rect l="0" t="0" r="0" b="0"/>
          <a:pathLst>
            <a:path>
              <a:moveTo>
                <a:pt x="0" y="0"/>
              </a:moveTo>
              <a:lnTo>
                <a:pt x="0" y="1747492"/>
              </a:lnTo>
              <a:lnTo>
                <a:pt x="572993" y="1747492"/>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FBF8BD-0CB8-4BC1-AC97-84554451CCDF}">
      <dsp:nvSpPr>
        <dsp:cNvPr id="0" name=""/>
        <dsp:cNvSpPr/>
      </dsp:nvSpPr>
      <dsp:spPr>
        <a:xfrm>
          <a:off x="4350011" y="1863806"/>
          <a:ext cx="572993" cy="661595"/>
        </a:xfrm>
        <a:custGeom>
          <a:avLst/>
          <a:gdLst/>
          <a:ahLst/>
          <a:cxnLst/>
          <a:rect l="0" t="0" r="0" b="0"/>
          <a:pathLst>
            <a:path>
              <a:moveTo>
                <a:pt x="0" y="0"/>
              </a:moveTo>
              <a:lnTo>
                <a:pt x="0" y="661595"/>
              </a:lnTo>
              <a:lnTo>
                <a:pt x="572993" y="661595"/>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D367E92-86C4-4800-890D-E420390834F5}">
      <dsp:nvSpPr>
        <dsp:cNvPr id="0" name=""/>
        <dsp:cNvSpPr/>
      </dsp:nvSpPr>
      <dsp:spPr>
        <a:xfrm>
          <a:off x="3896399" y="949778"/>
          <a:ext cx="1981593" cy="270346"/>
        </a:xfrm>
        <a:custGeom>
          <a:avLst/>
          <a:gdLst/>
          <a:ahLst/>
          <a:cxnLst/>
          <a:rect l="0" t="0" r="0" b="0"/>
          <a:pathLst>
            <a:path>
              <a:moveTo>
                <a:pt x="0" y="0"/>
              </a:moveTo>
              <a:lnTo>
                <a:pt x="0" y="135173"/>
              </a:lnTo>
              <a:lnTo>
                <a:pt x="1981593" y="135173"/>
              </a:lnTo>
              <a:lnTo>
                <a:pt x="1981593" y="270346"/>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B82673-0E19-4F1C-8107-E91815F265D3}">
      <dsp:nvSpPr>
        <dsp:cNvPr id="0" name=""/>
        <dsp:cNvSpPr/>
      </dsp:nvSpPr>
      <dsp:spPr>
        <a:xfrm>
          <a:off x="374113" y="1863806"/>
          <a:ext cx="553926" cy="2976853"/>
        </a:xfrm>
        <a:custGeom>
          <a:avLst/>
          <a:gdLst/>
          <a:ahLst/>
          <a:cxnLst/>
          <a:rect l="0" t="0" r="0" b="0"/>
          <a:pathLst>
            <a:path>
              <a:moveTo>
                <a:pt x="0" y="0"/>
              </a:moveTo>
              <a:lnTo>
                <a:pt x="0" y="2976853"/>
              </a:lnTo>
              <a:lnTo>
                <a:pt x="553926" y="2976853"/>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234D43-8AFE-4899-8968-6B6FFF0F865E}">
      <dsp:nvSpPr>
        <dsp:cNvPr id="0" name=""/>
        <dsp:cNvSpPr/>
      </dsp:nvSpPr>
      <dsp:spPr>
        <a:xfrm>
          <a:off x="374113" y="1863806"/>
          <a:ext cx="553926" cy="2162689"/>
        </a:xfrm>
        <a:custGeom>
          <a:avLst/>
          <a:gdLst/>
          <a:ahLst/>
          <a:cxnLst/>
          <a:rect l="0" t="0" r="0" b="0"/>
          <a:pathLst>
            <a:path>
              <a:moveTo>
                <a:pt x="0" y="0"/>
              </a:moveTo>
              <a:lnTo>
                <a:pt x="0" y="2162689"/>
              </a:lnTo>
              <a:lnTo>
                <a:pt x="553926" y="2162689"/>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D73D6F-BEA7-41D9-8C05-899A4CE0C46F}">
      <dsp:nvSpPr>
        <dsp:cNvPr id="0" name=""/>
        <dsp:cNvSpPr/>
      </dsp:nvSpPr>
      <dsp:spPr>
        <a:xfrm>
          <a:off x="374113" y="1863806"/>
          <a:ext cx="553926" cy="1348525"/>
        </a:xfrm>
        <a:custGeom>
          <a:avLst/>
          <a:gdLst/>
          <a:ahLst/>
          <a:cxnLst/>
          <a:rect l="0" t="0" r="0" b="0"/>
          <a:pathLst>
            <a:path>
              <a:moveTo>
                <a:pt x="0" y="0"/>
              </a:moveTo>
              <a:lnTo>
                <a:pt x="0" y="1348525"/>
              </a:lnTo>
              <a:lnTo>
                <a:pt x="553926" y="1348525"/>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14A1D3-FFD9-4713-A717-84A4EA0F8F7D}">
      <dsp:nvSpPr>
        <dsp:cNvPr id="0" name=""/>
        <dsp:cNvSpPr/>
      </dsp:nvSpPr>
      <dsp:spPr>
        <a:xfrm>
          <a:off x="374113" y="1863806"/>
          <a:ext cx="553926" cy="538307"/>
        </a:xfrm>
        <a:custGeom>
          <a:avLst/>
          <a:gdLst/>
          <a:ahLst/>
          <a:cxnLst/>
          <a:rect l="0" t="0" r="0" b="0"/>
          <a:pathLst>
            <a:path>
              <a:moveTo>
                <a:pt x="0" y="0"/>
              </a:moveTo>
              <a:lnTo>
                <a:pt x="0" y="538307"/>
              </a:lnTo>
              <a:lnTo>
                <a:pt x="553926" y="538307"/>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06D3122-7921-4829-8E05-711DFD0E20AF}">
      <dsp:nvSpPr>
        <dsp:cNvPr id="0" name=""/>
        <dsp:cNvSpPr/>
      </dsp:nvSpPr>
      <dsp:spPr>
        <a:xfrm>
          <a:off x="1851249" y="949778"/>
          <a:ext cx="2045150" cy="270346"/>
        </a:xfrm>
        <a:custGeom>
          <a:avLst/>
          <a:gdLst/>
          <a:ahLst/>
          <a:cxnLst/>
          <a:rect l="0" t="0" r="0" b="0"/>
          <a:pathLst>
            <a:path>
              <a:moveTo>
                <a:pt x="2045150" y="0"/>
              </a:moveTo>
              <a:lnTo>
                <a:pt x="2045150" y="135173"/>
              </a:lnTo>
              <a:lnTo>
                <a:pt x="0" y="135173"/>
              </a:lnTo>
              <a:lnTo>
                <a:pt x="0" y="270346"/>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7B3E25-BA8F-4795-B6D0-6960469CD281}">
      <dsp:nvSpPr>
        <dsp:cNvPr id="0" name=""/>
        <dsp:cNvSpPr/>
      </dsp:nvSpPr>
      <dsp:spPr>
        <a:xfrm>
          <a:off x="1816136" y="306096"/>
          <a:ext cx="4160526" cy="643681"/>
        </a:xfrm>
        <a:prstGeom prst="rect">
          <a:avLst/>
        </a:prstGeom>
        <a:solidFill>
          <a:srgbClr val="00CC00"/>
        </a:solidFill>
        <a:ln w="25400" cap="flat" cmpd="sng" algn="ctr">
          <a:solidFill>
            <a:schemeClr val="lt1"/>
          </a:solidFill>
          <a:prstDash val="solid"/>
        </a:ln>
        <a:effectLst>
          <a:outerShdw blurRad="38100" dist="25400" dir="5400000" rotWithShape="0">
            <a:srgbClr val="000000">
              <a:alpha val="40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Financial System Overview (2)</a:t>
          </a:r>
        </a:p>
      </dsp:txBody>
      <dsp:txXfrm>
        <a:off x="1816136" y="306096"/>
        <a:ext cx="4160526" cy="643681"/>
      </dsp:txXfrm>
    </dsp:sp>
    <dsp:sp modelId="{CF7A6C0C-74A2-4697-80F3-459D235103BB}">
      <dsp:nvSpPr>
        <dsp:cNvPr id="0" name=""/>
        <dsp:cNvSpPr/>
      </dsp:nvSpPr>
      <dsp:spPr>
        <a:xfrm>
          <a:off x="4829" y="1220124"/>
          <a:ext cx="3692840" cy="643681"/>
        </a:xfrm>
        <a:prstGeom prst="rect">
          <a:avLst/>
        </a:prstGeom>
        <a:solidFill>
          <a:schemeClr val="accent1"/>
        </a:solidFill>
        <a:ln w="25400" cap="flat" cmpd="sng" algn="ctr">
          <a:solidFill>
            <a:schemeClr val="lt1"/>
          </a:solidFill>
          <a:prstDash val="solid"/>
        </a:ln>
        <a:effectLst>
          <a:outerShdw blurRad="38100" dist="25400" dir="5400000" rotWithShape="0">
            <a:srgbClr val="000000">
              <a:alpha val="40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Financial Markets</a:t>
          </a:r>
        </a:p>
      </dsp:txBody>
      <dsp:txXfrm>
        <a:off x="4829" y="1220124"/>
        <a:ext cx="3692840" cy="643681"/>
      </dsp:txXfrm>
    </dsp:sp>
    <dsp:sp modelId="{E4E3309F-268C-4D71-87B6-8EE7E746AD0B}">
      <dsp:nvSpPr>
        <dsp:cNvPr id="0" name=""/>
        <dsp:cNvSpPr/>
      </dsp:nvSpPr>
      <dsp:spPr>
        <a:xfrm>
          <a:off x="928039" y="2134152"/>
          <a:ext cx="2648080" cy="535922"/>
        </a:xfrm>
        <a:prstGeom prst="rect">
          <a:avLst/>
        </a:prstGeom>
        <a:solidFill>
          <a:schemeClr val="accent1"/>
        </a:solidFill>
        <a:ln w="25400" cap="flat" cmpd="sng" algn="ctr">
          <a:solidFill>
            <a:schemeClr val="lt1"/>
          </a:solidFill>
          <a:prstDash val="solid"/>
        </a:ln>
        <a:effectLst>
          <a:outerShdw blurRad="38100" dist="25400" dir="5400000" rotWithShape="0">
            <a:srgbClr val="000000">
              <a:alpha val="40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Bond Market (3,5,12)</a:t>
          </a:r>
        </a:p>
      </dsp:txBody>
      <dsp:txXfrm>
        <a:off x="928039" y="2134152"/>
        <a:ext cx="2648080" cy="535922"/>
      </dsp:txXfrm>
    </dsp:sp>
    <dsp:sp modelId="{43D79A57-7CEC-430B-99B0-71D254D28F0F}">
      <dsp:nvSpPr>
        <dsp:cNvPr id="0" name=""/>
        <dsp:cNvSpPr/>
      </dsp:nvSpPr>
      <dsp:spPr>
        <a:xfrm>
          <a:off x="928039" y="2940421"/>
          <a:ext cx="2678127" cy="543820"/>
        </a:xfrm>
        <a:prstGeom prst="rect">
          <a:avLst/>
        </a:prstGeom>
        <a:solidFill>
          <a:schemeClr val="accent1"/>
        </a:solidFill>
        <a:ln w="25400" cap="flat" cmpd="sng" algn="ctr">
          <a:solidFill>
            <a:schemeClr val="lt1"/>
          </a:solidFill>
          <a:prstDash val="solid"/>
        </a:ln>
        <a:effectLst>
          <a:outerShdw blurRad="38100" dist="25400" dir="5400000" rotWithShape="0">
            <a:srgbClr val="000000">
              <a:alpha val="40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Stock Market (13,6)</a:t>
          </a:r>
        </a:p>
      </dsp:txBody>
      <dsp:txXfrm>
        <a:off x="928039" y="2940421"/>
        <a:ext cx="2678127" cy="543820"/>
      </dsp:txXfrm>
    </dsp:sp>
    <dsp:sp modelId="{CECA9B9B-C008-4D5E-94A2-1C2919922015}">
      <dsp:nvSpPr>
        <dsp:cNvPr id="0" name=""/>
        <dsp:cNvSpPr/>
      </dsp:nvSpPr>
      <dsp:spPr>
        <a:xfrm>
          <a:off x="928039" y="3754588"/>
          <a:ext cx="2685658" cy="543814"/>
        </a:xfrm>
        <a:prstGeom prst="rect">
          <a:avLst/>
        </a:prstGeom>
        <a:solidFill>
          <a:schemeClr val="accent1"/>
        </a:solidFill>
        <a:ln w="25400" cap="flat" cmpd="sng" algn="ctr">
          <a:solidFill>
            <a:schemeClr val="lt1"/>
          </a:solidFill>
          <a:prstDash val="solid"/>
        </a:ln>
        <a:effectLst>
          <a:outerShdw blurRad="38100" dist="25400" dir="5400000" rotWithShape="0">
            <a:srgbClr val="000000">
              <a:alpha val="40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Money Market (11)</a:t>
          </a:r>
        </a:p>
      </dsp:txBody>
      <dsp:txXfrm>
        <a:off x="928039" y="3754588"/>
        <a:ext cx="2685658" cy="543814"/>
      </dsp:txXfrm>
    </dsp:sp>
    <dsp:sp modelId="{5157D73C-7E76-4AB9-8416-981C7621888A}">
      <dsp:nvSpPr>
        <dsp:cNvPr id="0" name=""/>
        <dsp:cNvSpPr/>
      </dsp:nvSpPr>
      <dsp:spPr>
        <a:xfrm>
          <a:off x="928039" y="4568749"/>
          <a:ext cx="2678140" cy="543820"/>
        </a:xfrm>
        <a:prstGeom prst="rect">
          <a:avLst/>
        </a:prstGeom>
        <a:solidFill>
          <a:schemeClr val="accent1"/>
        </a:solidFill>
        <a:ln w="25400" cap="flat" cmpd="sng" algn="ctr">
          <a:solidFill>
            <a:schemeClr val="lt1"/>
          </a:solidFill>
          <a:prstDash val="solid"/>
        </a:ln>
        <a:effectLst>
          <a:outerShdw blurRad="38100" dist="25400" dir="5400000" rotWithShape="0">
            <a:srgbClr val="000000">
              <a:alpha val="40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Mortgage Market (14)</a:t>
          </a:r>
        </a:p>
      </dsp:txBody>
      <dsp:txXfrm>
        <a:off x="928039" y="4568749"/>
        <a:ext cx="2678140" cy="543820"/>
      </dsp:txXfrm>
    </dsp:sp>
    <dsp:sp modelId="{AB53A8D1-72AE-4ADD-B21C-1A8119F79543}">
      <dsp:nvSpPr>
        <dsp:cNvPr id="0" name=""/>
        <dsp:cNvSpPr/>
      </dsp:nvSpPr>
      <dsp:spPr>
        <a:xfrm>
          <a:off x="3968015" y="1220124"/>
          <a:ext cx="3819954" cy="643681"/>
        </a:xfrm>
        <a:prstGeom prst="rect">
          <a:avLst/>
        </a:prstGeom>
        <a:solidFill>
          <a:schemeClr val="accent1"/>
        </a:solidFill>
        <a:ln w="25400" cap="flat" cmpd="sng" algn="ctr">
          <a:solidFill>
            <a:schemeClr val="lt1"/>
          </a:solidFill>
          <a:prstDash val="solid"/>
        </a:ln>
        <a:effectLst>
          <a:outerShdw blurRad="38100" dist="25400" dir="5400000" rotWithShape="0">
            <a:srgbClr val="000000">
              <a:alpha val="40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Financial Institutions</a:t>
          </a:r>
        </a:p>
      </dsp:txBody>
      <dsp:txXfrm>
        <a:off x="3968015" y="1220124"/>
        <a:ext cx="3819954" cy="643681"/>
      </dsp:txXfrm>
    </dsp:sp>
    <dsp:sp modelId="{0B2B7975-F0E4-4792-981A-64BB44A9A79B}">
      <dsp:nvSpPr>
        <dsp:cNvPr id="0" name=""/>
        <dsp:cNvSpPr/>
      </dsp:nvSpPr>
      <dsp:spPr>
        <a:xfrm>
          <a:off x="4923004" y="2134152"/>
          <a:ext cx="2673544" cy="782498"/>
        </a:xfrm>
        <a:prstGeom prst="rect">
          <a:avLst/>
        </a:prstGeom>
        <a:solidFill>
          <a:schemeClr val="accent1"/>
        </a:solidFill>
        <a:ln w="25400" cap="flat" cmpd="sng" algn="ctr">
          <a:solidFill>
            <a:schemeClr val="lt1"/>
          </a:solidFill>
          <a:prstDash val="solid"/>
        </a:ln>
        <a:effectLst>
          <a:outerShdw blurRad="38100" dist="25400" dir="5400000" rotWithShape="0">
            <a:srgbClr val="000000">
              <a:alpha val="40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Why Exists (7)</a:t>
          </a:r>
        </a:p>
      </dsp:txBody>
      <dsp:txXfrm>
        <a:off x="4923004" y="2134152"/>
        <a:ext cx="2673544" cy="782498"/>
      </dsp:txXfrm>
    </dsp:sp>
    <dsp:sp modelId="{913E3CFF-6DA2-4145-8C16-26E7C7437F90}">
      <dsp:nvSpPr>
        <dsp:cNvPr id="0" name=""/>
        <dsp:cNvSpPr/>
      </dsp:nvSpPr>
      <dsp:spPr>
        <a:xfrm>
          <a:off x="4923004" y="3186996"/>
          <a:ext cx="2673544" cy="848604"/>
        </a:xfrm>
        <a:prstGeom prst="rect">
          <a:avLst/>
        </a:prstGeom>
        <a:solidFill>
          <a:schemeClr val="accent1"/>
        </a:solidFill>
        <a:ln w="25400" cap="flat" cmpd="sng" algn="ctr">
          <a:solidFill>
            <a:schemeClr val="lt1"/>
          </a:solidFill>
          <a:prstDash val="solid"/>
        </a:ln>
        <a:effectLst>
          <a:outerShdw blurRad="38100" dist="25400" dir="5400000" rotWithShape="0">
            <a:srgbClr val="000000">
              <a:alpha val="40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Banking Industry (19)</a:t>
          </a:r>
        </a:p>
      </dsp:txBody>
      <dsp:txXfrm>
        <a:off x="4923004" y="3186996"/>
        <a:ext cx="2673544" cy="848604"/>
      </dsp:txXfrm>
    </dsp:sp>
    <dsp:sp modelId="{20E8093F-61AF-4E27-978D-C2B7627C9374}">
      <dsp:nvSpPr>
        <dsp:cNvPr id="0" name=""/>
        <dsp:cNvSpPr/>
      </dsp:nvSpPr>
      <dsp:spPr>
        <a:xfrm>
          <a:off x="4923004" y="4305947"/>
          <a:ext cx="3200166" cy="798808"/>
        </a:xfrm>
        <a:prstGeom prst="rect">
          <a:avLst/>
        </a:prstGeom>
        <a:solidFill>
          <a:schemeClr val="accent1"/>
        </a:solidFill>
        <a:ln w="25400" cap="flat" cmpd="sng" algn="ctr">
          <a:solidFill>
            <a:schemeClr val="lt1"/>
          </a:solidFill>
          <a:prstDash val="solid"/>
        </a:ln>
        <a:effectLst>
          <a:outerShdw blurRad="38100" dist="25400" dir="5400000" rotWithShape="0">
            <a:srgbClr val="000000">
              <a:alpha val="40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Mutual Fund Industry(20)</a:t>
          </a:r>
        </a:p>
      </dsp:txBody>
      <dsp:txXfrm>
        <a:off x="4923004" y="4305947"/>
        <a:ext cx="3200166" cy="7988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31DF50-E122-42D4-9817-A13C5B43527F}">
      <dsp:nvSpPr>
        <dsp:cNvPr id="0" name=""/>
        <dsp:cNvSpPr/>
      </dsp:nvSpPr>
      <dsp:spPr>
        <a:xfrm>
          <a:off x="2945700" y="1937588"/>
          <a:ext cx="1381407" cy="138140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tx1"/>
              </a:solidFill>
            </a:rPr>
            <a:t>Structure of the markets</a:t>
          </a:r>
        </a:p>
      </dsp:txBody>
      <dsp:txXfrm>
        <a:off x="3148002" y="2139890"/>
        <a:ext cx="976803" cy="976803"/>
      </dsp:txXfrm>
    </dsp:sp>
    <dsp:sp modelId="{0297E82E-0A21-4700-AF8A-93894A48A818}">
      <dsp:nvSpPr>
        <dsp:cNvPr id="0" name=""/>
        <dsp:cNvSpPr/>
      </dsp:nvSpPr>
      <dsp:spPr>
        <a:xfrm rot="16200000">
          <a:off x="3489690" y="1434235"/>
          <a:ext cx="293426" cy="46967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solidFill>
              <a:schemeClr val="tx1"/>
            </a:solidFill>
          </a:endParaRPr>
        </a:p>
      </dsp:txBody>
      <dsp:txXfrm>
        <a:off x="3533704" y="1572185"/>
        <a:ext cx="205398" cy="281806"/>
      </dsp:txXfrm>
    </dsp:sp>
    <dsp:sp modelId="{ADE52DC1-E84F-42DE-9416-1D9FDCC20CAB}">
      <dsp:nvSpPr>
        <dsp:cNvPr id="0" name=""/>
        <dsp:cNvSpPr/>
      </dsp:nvSpPr>
      <dsp:spPr>
        <a:xfrm>
          <a:off x="2945700" y="2545"/>
          <a:ext cx="1381407" cy="1381407"/>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Debt vs Equity</a:t>
          </a:r>
        </a:p>
      </dsp:txBody>
      <dsp:txXfrm>
        <a:off x="3148002" y="204847"/>
        <a:ext cx="976803" cy="976803"/>
      </dsp:txXfrm>
    </dsp:sp>
    <dsp:sp modelId="{BA032A1F-A50B-4A3D-99E4-07C7BF34C5C4}">
      <dsp:nvSpPr>
        <dsp:cNvPr id="0" name=""/>
        <dsp:cNvSpPr/>
      </dsp:nvSpPr>
      <dsp:spPr>
        <a:xfrm>
          <a:off x="4448907" y="2393452"/>
          <a:ext cx="293426" cy="469678"/>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solidFill>
              <a:schemeClr val="tx1"/>
            </a:solidFill>
          </a:endParaRPr>
        </a:p>
      </dsp:txBody>
      <dsp:txXfrm>
        <a:off x="4448907" y="2487388"/>
        <a:ext cx="205398" cy="281806"/>
      </dsp:txXfrm>
    </dsp:sp>
    <dsp:sp modelId="{9AC59E2F-CAD3-4BB2-853D-6862785F2F79}">
      <dsp:nvSpPr>
        <dsp:cNvPr id="0" name=""/>
        <dsp:cNvSpPr/>
      </dsp:nvSpPr>
      <dsp:spPr>
        <a:xfrm>
          <a:off x="4880742" y="1937588"/>
          <a:ext cx="1381407" cy="1381407"/>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Primary vs Secondary</a:t>
          </a:r>
        </a:p>
      </dsp:txBody>
      <dsp:txXfrm>
        <a:off x="5083044" y="2139890"/>
        <a:ext cx="976803" cy="976803"/>
      </dsp:txXfrm>
    </dsp:sp>
    <dsp:sp modelId="{4C1EFD0B-3FD2-4952-A373-90568D69BEA0}">
      <dsp:nvSpPr>
        <dsp:cNvPr id="0" name=""/>
        <dsp:cNvSpPr/>
      </dsp:nvSpPr>
      <dsp:spPr>
        <a:xfrm rot="5400000">
          <a:off x="3489690" y="3352669"/>
          <a:ext cx="293426" cy="469678"/>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solidFill>
              <a:schemeClr val="tx1"/>
            </a:solidFill>
          </a:endParaRPr>
        </a:p>
      </dsp:txBody>
      <dsp:txXfrm>
        <a:off x="3533704" y="3402591"/>
        <a:ext cx="205398" cy="281806"/>
      </dsp:txXfrm>
    </dsp:sp>
    <dsp:sp modelId="{8AC4806F-C19A-4445-A892-6B33A004ED4F}">
      <dsp:nvSpPr>
        <dsp:cNvPr id="0" name=""/>
        <dsp:cNvSpPr/>
      </dsp:nvSpPr>
      <dsp:spPr>
        <a:xfrm>
          <a:off x="2945700" y="3872630"/>
          <a:ext cx="1381407" cy="1381407"/>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Exchanges vs OTC</a:t>
          </a:r>
        </a:p>
      </dsp:txBody>
      <dsp:txXfrm>
        <a:off x="3148002" y="4074932"/>
        <a:ext cx="976803" cy="976803"/>
      </dsp:txXfrm>
    </dsp:sp>
    <dsp:sp modelId="{79A27271-CA68-4791-BC4F-3F5E86DE3316}">
      <dsp:nvSpPr>
        <dsp:cNvPr id="0" name=""/>
        <dsp:cNvSpPr/>
      </dsp:nvSpPr>
      <dsp:spPr>
        <a:xfrm rot="10800000">
          <a:off x="2530473" y="2393452"/>
          <a:ext cx="293426" cy="469678"/>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solidFill>
              <a:schemeClr val="tx1"/>
            </a:solidFill>
          </a:endParaRPr>
        </a:p>
      </dsp:txBody>
      <dsp:txXfrm rot="10800000">
        <a:off x="2618501" y="2487388"/>
        <a:ext cx="205398" cy="281806"/>
      </dsp:txXfrm>
    </dsp:sp>
    <dsp:sp modelId="{BFA6497D-8130-4048-8D3B-9C0D98FC5AAF}">
      <dsp:nvSpPr>
        <dsp:cNvPr id="0" name=""/>
        <dsp:cNvSpPr/>
      </dsp:nvSpPr>
      <dsp:spPr>
        <a:xfrm>
          <a:off x="1010657" y="1937588"/>
          <a:ext cx="1381407" cy="1381407"/>
        </a:xfrm>
        <a:prstGeom prst="ellipse">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Money vs Capital</a:t>
          </a:r>
        </a:p>
      </dsp:txBody>
      <dsp:txXfrm>
        <a:off x="1212959" y="2139890"/>
        <a:ext cx="976803" cy="9768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28D128-C860-45A3-852C-9C75CEC82885}">
      <dsp:nvSpPr>
        <dsp:cNvPr id="0" name=""/>
        <dsp:cNvSpPr/>
      </dsp:nvSpPr>
      <dsp:spPr>
        <a:xfrm>
          <a:off x="3189954" y="2073830"/>
          <a:ext cx="2534681" cy="2534681"/>
        </a:xfrm>
        <a:prstGeom prst="gear9">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altLang="zh-HK" sz="1800" kern="1200" dirty="0">
              <a:solidFill>
                <a:schemeClr val="tx1"/>
              </a:solidFill>
              <a:ea typeface="ヒラギノ角ゴ Pro W3" pitchFamily="-84" charset="-128"/>
            </a:rPr>
            <a:t>Asymmetric information </a:t>
          </a:r>
          <a:endParaRPr lang="en-US" sz="1800" kern="1200" dirty="0">
            <a:solidFill>
              <a:schemeClr val="tx1"/>
            </a:solidFill>
          </a:endParaRPr>
        </a:p>
      </dsp:txBody>
      <dsp:txXfrm>
        <a:off x="3699538" y="2667567"/>
        <a:ext cx="1515513" cy="1302878"/>
      </dsp:txXfrm>
    </dsp:sp>
    <dsp:sp modelId="{C612D283-34EC-4022-A0E9-4B09FCF5FE97}">
      <dsp:nvSpPr>
        <dsp:cNvPr id="0" name=""/>
        <dsp:cNvSpPr/>
      </dsp:nvSpPr>
      <dsp:spPr>
        <a:xfrm>
          <a:off x="1715230" y="1474723"/>
          <a:ext cx="1843404" cy="1843404"/>
        </a:xfrm>
        <a:prstGeom prst="gear6">
          <a:avLst/>
        </a:prstGeom>
        <a:solidFill>
          <a:schemeClr val="accent2">
            <a:hueOff val="-4271745"/>
            <a:satOff val="12481"/>
            <a:lumOff val="-2353"/>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altLang="zh-HK" sz="1800" kern="1200" dirty="0">
              <a:solidFill>
                <a:schemeClr val="tx1"/>
              </a:solidFill>
              <a:ea typeface="ヒラギノ角ゴ Pro W3" pitchFamily="-84" charset="-128"/>
            </a:rPr>
            <a:t>Risk sharing</a:t>
          </a:r>
          <a:endParaRPr lang="en-US" sz="1800" kern="1200" dirty="0">
            <a:solidFill>
              <a:schemeClr val="tx1"/>
            </a:solidFill>
          </a:endParaRPr>
        </a:p>
      </dsp:txBody>
      <dsp:txXfrm>
        <a:off x="2179313" y="1941610"/>
        <a:ext cx="915238" cy="909630"/>
      </dsp:txXfrm>
    </dsp:sp>
    <dsp:sp modelId="{94BB1E6B-5CD9-474B-9DFE-3746BA8C8F16}">
      <dsp:nvSpPr>
        <dsp:cNvPr id="0" name=""/>
        <dsp:cNvSpPr/>
      </dsp:nvSpPr>
      <dsp:spPr>
        <a:xfrm rot="20700000">
          <a:off x="2630172" y="234460"/>
          <a:ext cx="2041265" cy="1743164"/>
        </a:xfrm>
        <a:prstGeom prst="gear6">
          <a:avLst/>
        </a:prstGeom>
        <a:solidFill>
          <a:schemeClr val="accent2">
            <a:hueOff val="-8543491"/>
            <a:satOff val="24962"/>
            <a:lumOff val="-4706"/>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altLang="zh-HK" sz="1600" kern="1200" dirty="0">
              <a:solidFill>
                <a:schemeClr val="tx1"/>
              </a:solidFill>
              <a:ea typeface="ヒラギノ角ゴ Pro W3" pitchFamily="-84" charset="-128"/>
            </a:rPr>
            <a:t>Transactions costs</a:t>
          </a:r>
          <a:endParaRPr lang="en-US" sz="1600" kern="1200" dirty="0">
            <a:solidFill>
              <a:schemeClr val="tx1"/>
            </a:solidFill>
          </a:endParaRPr>
        </a:p>
      </dsp:txBody>
      <dsp:txXfrm rot="-20700000">
        <a:off x="3095563" y="599106"/>
        <a:ext cx="1110484" cy="1013872"/>
      </dsp:txXfrm>
    </dsp:sp>
    <dsp:sp modelId="{25301259-CAE9-4224-BF0B-D2598BD9F379}">
      <dsp:nvSpPr>
        <dsp:cNvPr id="0" name=""/>
        <dsp:cNvSpPr/>
      </dsp:nvSpPr>
      <dsp:spPr>
        <a:xfrm>
          <a:off x="2999624" y="1688747"/>
          <a:ext cx="3244392" cy="3244392"/>
        </a:xfrm>
        <a:prstGeom prst="circularArrow">
          <a:avLst>
            <a:gd name="adj1" fmla="val 4688"/>
            <a:gd name="adj2" fmla="val 299029"/>
            <a:gd name="adj3" fmla="val 2525252"/>
            <a:gd name="adj4" fmla="val 15841841"/>
            <a:gd name="adj5" fmla="val 5469"/>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603C86C-88A0-4178-B875-E641832DE264}">
      <dsp:nvSpPr>
        <dsp:cNvPr id="0" name=""/>
        <dsp:cNvSpPr/>
      </dsp:nvSpPr>
      <dsp:spPr>
        <a:xfrm>
          <a:off x="1388767" y="1065070"/>
          <a:ext cx="2357253" cy="2357253"/>
        </a:xfrm>
        <a:prstGeom prst="leftCircularArrow">
          <a:avLst>
            <a:gd name="adj1" fmla="val 6452"/>
            <a:gd name="adj2" fmla="val 429999"/>
            <a:gd name="adj3" fmla="val 10489124"/>
            <a:gd name="adj4" fmla="val 14837806"/>
            <a:gd name="adj5" fmla="val 7527"/>
          </a:avLst>
        </a:prstGeom>
        <a:solidFill>
          <a:schemeClr val="accent2">
            <a:hueOff val="-4271745"/>
            <a:satOff val="12481"/>
            <a:lumOff val="-235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5803D53-8B90-4BEA-8D1B-41ED7FF30426}">
      <dsp:nvSpPr>
        <dsp:cNvPr id="0" name=""/>
        <dsp:cNvSpPr/>
      </dsp:nvSpPr>
      <dsp:spPr>
        <a:xfrm>
          <a:off x="2329941" y="-194432"/>
          <a:ext cx="2541594" cy="2541594"/>
        </a:xfrm>
        <a:prstGeom prst="circularArrow">
          <a:avLst>
            <a:gd name="adj1" fmla="val 5984"/>
            <a:gd name="adj2" fmla="val 394124"/>
            <a:gd name="adj3" fmla="val 13313824"/>
            <a:gd name="adj4" fmla="val 10508221"/>
            <a:gd name="adj5" fmla="val 6981"/>
          </a:avLst>
        </a:prstGeom>
        <a:solidFill>
          <a:schemeClr val="accent2">
            <a:hueOff val="-8543491"/>
            <a:satOff val="24962"/>
            <a:lumOff val="-4706"/>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205528-CFA9-48AA-935C-DEF40497FA4A}">
      <dsp:nvSpPr>
        <dsp:cNvPr id="0" name=""/>
        <dsp:cNvSpPr/>
      </dsp:nvSpPr>
      <dsp:spPr>
        <a:xfrm>
          <a:off x="1443990" y="1409945"/>
          <a:ext cx="2535751" cy="2535876"/>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Types of Financial Intermediaries</a:t>
          </a:r>
        </a:p>
      </dsp:txBody>
      <dsp:txXfrm>
        <a:off x="1815342" y="1781315"/>
        <a:ext cx="1793047" cy="1793136"/>
      </dsp:txXfrm>
    </dsp:sp>
    <dsp:sp modelId="{CD376F0B-7E46-4CA4-A989-31C4C0F44F6F}">
      <dsp:nvSpPr>
        <dsp:cNvPr id="0" name=""/>
        <dsp:cNvSpPr/>
      </dsp:nvSpPr>
      <dsp:spPr>
        <a:xfrm>
          <a:off x="136339" y="0"/>
          <a:ext cx="5111656" cy="5328591"/>
        </a:xfrm>
        <a:prstGeom prst="blockArc">
          <a:avLst>
            <a:gd name="adj1" fmla="val 17527788"/>
            <a:gd name="adj2" fmla="val 4119114"/>
            <a:gd name="adj3" fmla="val 575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ECA9F6-09C2-4085-9F89-58BF94F6A522}">
      <dsp:nvSpPr>
        <dsp:cNvPr id="0" name=""/>
        <dsp:cNvSpPr/>
      </dsp:nvSpPr>
      <dsp:spPr>
        <a:xfrm>
          <a:off x="3900192" y="449200"/>
          <a:ext cx="1358411" cy="135879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408F838-272D-4A2D-91AE-26A0EA13F9EB}">
      <dsp:nvSpPr>
        <dsp:cNvPr id="0" name=""/>
        <dsp:cNvSpPr/>
      </dsp:nvSpPr>
      <dsp:spPr>
        <a:xfrm>
          <a:off x="5361639" y="471047"/>
          <a:ext cx="1818286" cy="13150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l" defTabSz="1022350">
            <a:lnSpc>
              <a:spcPct val="90000"/>
            </a:lnSpc>
            <a:spcBef>
              <a:spcPct val="0"/>
            </a:spcBef>
            <a:spcAft>
              <a:spcPct val="10000"/>
            </a:spcAft>
            <a:buNone/>
          </a:pPr>
          <a:r>
            <a:rPr lang="en-US" sz="2300" kern="1200" dirty="0"/>
            <a:t>Depository Institutions (banks)</a:t>
          </a:r>
        </a:p>
      </dsp:txBody>
      <dsp:txXfrm>
        <a:off x="5361639" y="471047"/>
        <a:ext cx="1818286" cy="1315096"/>
      </dsp:txXfrm>
    </dsp:sp>
    <dsp:sp modelId="{DD612FDB-D508-4860-ABD2-CF15B99AA99F}">
      <dsp:nvSpPr>
        <dsp:cNvPr id="0" name=""/>
        <dsp:cNvSpPr/>
      </dsp:nvSpPr>
      <dsp:spPr>
        <a:xfrm>
          <a:off x="4425222" y="1995024"/>
          <a:ext cx="1358411" cy="1358790"/>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18020C-3FC3-428E-9D5E-F679B2039803}">
      <dsp:nvSpPr>
        <dsp:cNvPr id="0" name=""/>
        <dsp:cNvSpPr/>
      </dsp:nvSpPr>
      <dsp:spPr>
        <a:xfrm>
          <a:off x="5894245" y="2014207"/>
          <a:ext cx="1818286" cy="13150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l" defTabSz="1022350">
            <a:lnSpc>
              <a:spcPct val="90000"/>
            </a:lnSpc>
            <a:spcBef>
              <a:spcPct val="0"/>
            </a:spcBef>
            <a:spcAft>
              <a:spcPct val="10000"/>
            </a:spcAft>
            <a:buNone/>
          </a:pPr>
          <a:r>
            <a:rPr lang="en-US" sz="2300" kern="1200" dirty="0"/>
            <a:t>Contractual savings institutions</a:t>
          </a:r>
        </a:p>
      </dsp:txBody>
      <dsp:txXfrm>
        <a:off x="5894245" y="2014207"/>
        <a:ext cx="1818286" cy="1315096"/>
      </dsp:txXfrm>
    </dsp:sp>
    <dsp:sp modelId="{97C9A384-D947-44DE-BCAC-6AA6583A72F0}">
      <dsp:nvSpPr>
        <dsp:cNvPr id="0" name=""/>
        <dsp:cNvSpPr/>
      </dsp:nvSpPr>
      <dsp:spPr>
        <a:xfrm>
          <a:off x="3900192" y="3562696"/>
          <a:ext cx="1358411" cy="1358790"/>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5242D2F-E466-4A4F-9211-75BB2A9419B9}">
      <dsp:nvSpPr>
        <dsp:cNvPr id="0" name=""/>
        <dsp:cNvSpPr/>
      </dsp:nvSpPr>
      <dsp:spPr>
        <a:xfrm>
          <a:off x="5361639" y="3590405"/>
          <a:ext cx="1818286" cy="13150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l" defTabSz="1022350">
            <a:lnSpc>
              <a:spcPct val="90000"/>
            </a:lnSpc>
            <a:spcBef>
              <a:spcPct val="0"/>
            </a:spcBef>
            <a:spcAft>
              <a:spcPct val="10000"/>
            </a:spcAft>
            <a:buNone/>
          </a:pPr>
          <a:r>
            <a:rPr lang="en-US" sz="2300" kern="1200" dirty="0"/>
            <a:t>Investment intermediaries</a:t>
          </a:r>
        </a:p>
      </dsp:txBody>
      <dsp:txXfrm>
        <a:off x="5361639" y="3590405"/>
        <a:ext cx="1818286" cy="13150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B5052E-4793-4C3F-BB8C-D95C8474282D}">
      <dsp:nvSpPr>
        <dsp:cNvPr id="0" name=""/>
        <dsp:cNvSpPr/>
      </dsp:nvSpPr>
      <dsp:spPr>
        <a:xfrm>
          <a:off x="1660777" y="1162252"/>
          <a:ext cx="2090352" cy="209038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altLang="zh-HK" sz="2300" kern="1200" dirty="0">
              <a:ea typeface="ヒラギノ角ゴ Pro W3" pitchFamily="-84" charset="-128"/>
            </a:rPr>
            <a:t>Main Reasons for Regulation</a:t>
          </a:r>
        </a:p>
        <a:p>
          <a:pPr lvl="0" algn="ctr" defTabSz="1778000">
            <a:lnSpc>
              <a:spcPct val="90000"/>
            </a:lnSpc>
            <a:spcBef>
              <a:spcPct val="0"/>
            </a:spcBef>
            <a:spcAft>
              <a:spcPct val="35000"/>
            </a:spcAft>
            <a:buNone/>
          </a:pPr>
          <a:endParaRPr lang="en-US" sz="2300" kern="1200" dirty="0"/>
        </a:p>
      </dsp:txBody>
      <dsp:txXfrm>
        <a:off x="1966902" y="1468382"/>
        <a:ext cx="1478102" cy="1478125"/>
      </dsp:txXfrm>
    </dsp:sp>
    <dsp:sp modelId="{4142498A-306E-4102-9684-0D6D1481F7BC}">
      <dsp:nvSpPr>
        <dsp:cNvPr id="0" name=""/>
        <dsp:cNvSpPr/>
      </dsp:nvSpPr>
      <dsp:spPr>
        <a:xfrm>
          <a:off x="582844" y="0"/>
          <a:ext cx="4213461" cy="4392488"/>
        </a:xfrm>
        <a:prstGeom prst="blockArc">
          <a:avLst>
            <a:gd name="adj1" fmla="val 17747832"/>
            <a:gd name="adj2" fmla="val 3872736"/>
            <a:gd name="adj3" fmla="val 558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DE597A-05B5-4317-BCDC-0491D9C1233E}">
      <dsp:nvSpPr>
        <dsp:cNvPr id="0" name=""/>
        <dsp:cNvSpPr/>
      </dsp:nvSpPr>
      <dsp:spPr>
        <a:xfrm>
          <a:off x="3937963" y="696209"/>
          <a:ext cx="1119788" cy="112008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13DB34C-5D7F-4789-AD7A-6D1FBB2335E6}">
      <dsp:nvSpPr>
        <dsp:cNvPr id="0" name=""/>
        <dsp:cNvSpPr/>
      </dsp:nvSpPr>
      <dsp:spPr>
        <a:xfrm>
          <a:off x="5108862" y="710704"/>
          <a:ext cx="1581100" cy="10840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US" altLang="zh-HK" sz="2000" kern="1200" dirty="0">
              <a:ea typeface="ヒラギノ角ゴ Pro W3" pitchFamily="-84" charset="-128"/>
            </a:rPr>
            <a:t>Increase Information to Investors</a:t>
          </a:r>
        </a:p>
      </dsp:txBody>
      <dsp:txXfrm>
        <a:off x="5108862" y="710704"/>
        <a:ext cx="1581100" cy="1084066"/>
      </dsp:txXfrm>
    </dsp:sp>
    <dsp:sp modelId="{7F3F59DC-DBFE-4464-8D65-39CBE503495A}">
      <dsp:nvSpPr>
        <dsp:cNvPr id="0" name=""/>
        <dsp:cNvSpPr/>
      </dsp:nvSpPr>
      <dsp:spPr>
        <a:xfrm>
          <a:off x="3937963" y="2470335"/>
          <a:ext cx="1119788" cy="1120084"/>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27000" r="-27000"/>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4BE467A-4F31-4FC2-94D0-88A154CB8FB0}">
      <dsp:nvSpPr>
        <dsp:cNvPr id="0" name=""/>
        <dsp:cNvSpPr/>
      </dsp:nvSpPr>
      <dsp:spPr>
        <a:xfrm>
          <a:off x="5122428" y="2484830"/>
          <a:ext cx="1553970" cy="10840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US" altLang="zh-HK" sz="2000" kern="1200" dirty="0">
              <a:ea typeface="ヒラギノ角ゴ Pro W3" pitchFamily="-84" charset="-128"/>
            </a:rPr>
            <a:t>Ensure the Soundness of Financial Intermediaries</a:t>
          </a:r>
        </a:p>
      </dsp:txBody>
      <dsp:txXfrm>
        <a:off x="5122428" y="2484830"/>
        <a:ext cx="1553970" cy="10840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7B7A6D-596A-4FC7-99F5-C012D0FE3F8C}">
      <dsp:nvSpPr>
        <dsp:cNvPr id="0" name=""/>
        <dsp:cNvSpPr/>
      </dsp:nvSpPr>
      <dsp:spPr>
        <a:xfrm>
          <a:off x="2803634" y="1649314"/>
          <a:ext cx="2096350" cy="1813427"/>
        </a:xfrm>
        <a:prstGeom prst="hexagon">
          <a:avLst>
            <a:gd name="adj" fmla="val 28570"/>
            <a:gd name="vf" fmla="val 11547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altLang="zh-HK" sz="1600" kern="1200" dirty="0">
              <a:solidFill>
                <a:schemeClr val="tx1"/>
              </a:solidFill>
              <a:ea typeface="ヒラギノ角ゴ Pro W3" pitchFamily="-84" charset="-128"/>
            </a:rPr>
            <a:t>Regulations</a:t>
          </a:r>
          <a:endParaRPr lang="en-US" sz="1600" kern="1200" dirty="0">
            <a:solidFill>
              <a:schemeClr val="tx1"/>
            </a:solidFill>
          </a:endParaRPr>
        </a:p>
      </dsp:txBody>
      <dsp:txXfrm>
        <a:off x="3151029" y="1949824"/>
        <a:ext cx="1401560" cy="1212407"/>
      </dsp:txXfrm>
    </dsp:sp>
    <dsp:sp modelId="{83E488AE-0D4F-4275-BA12-C1A8417946D3}">
      <dsp:nvSpPr>
        <dsp:cNvPr id="0" name=""/>
        <dsp:cNvSpPr/>
      </dsp:nvSpPr>
      <dsp:spPr>
        <a:xfrm>
          <a:off x="4116352" y="781711"/>
          <a:ext cx="790946" cy="681505"/>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084534-740D-49CB-B6F1-AD9DB8710A4D}">
      <dsp:nvSpPr>
        <dsp:cNvPr id="0" name=""/>
        <dsp:cNvSpPr/>
      </dsp:nvSpPr>
      <dsp:spPr>
        <a:xfrm>
          <a:off x="2996738" y="0"/>
          <a:ext cx="1717944" cy="1486223"/>
        </a:xfrm>
        <a:prstGeom prst="hexagon">
          <a:avLst>
            <a:gd name="adj" fmla="val 28570"/>
            <a:gd name="vf" fmla="val 11547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altLang="zh-HK" sz="1600" kern="1200" dirty="0">
              <a:solidFill>
                <a:schemeClr val="tx1"/>
              </a:solidFill>
              <a:ea typeface="ヒラギノ角ゴ Pro W3" pitchFamily="-84" charset="-128"/>
            </a:rPr>
            <a:t>Restrictions on Entry</a:t>
          </a:r>
          <a:endParaRPr lang="en-US" sz="1600" kern="1200" dirty="0">
            <a:solidFill>
              <a:schemeClr val="tx1"/>
            </a:solidFill>
          </a:endParaRPr>
        </a:p>
      </dsp:txBody>
      <dsp:txXfrm>
        <a:off x="3281438" y="246299"/>
        <a:ext cx="1148544" cy="993625"/>
      </dsp:txXfrm>
    </dsp:sp>
    <dsp:sp modelId="{1A4237C8-B154-488C-BC95-105907CD9AFD}">
      <dsp:nvSpPr>
        <dsp:cNvPr id="0" name=""/>
        <dsp:cNvSpPr/>
      </dsp:nvSpPr>
      <dsp:spPr>
        <a:xfrm>
          <a:off x="5039448" y="2055763"/>
          <a:ext cx="790946" cy="681505"/>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3E3D39-1AE8-4E8F-969F-2B9F28CBEA79}">
      <dsp:nvSpPr>
        <dsp:cNvPr id="0" name=""/>
        <dsp:cNvSpPr/>
      </dsp:nvSpPr>
      <dsp:spPr>
        <a:xfrm>
          <a:off x="4572292" y="914127"/>
          <a:ext cx="1717944" cy="1486223"/>
        </a:xfrm>
        <a:prstGeom prst="hexagon">
          <a:avLst>
            <a:gd name="adj" fmla="val 28570"/>
            <a:gd name="vf" fmla="val 11547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altLang="zh-HK" sz="1600" kern="1200" dirty="0">
              <a:solidFill>
                <a:schemeClr val="tx1"/>
              </a:solidFill>
              <a:ea typeface="ヒラギノ角ゴ Pro W3" pitchFamily="-84" charset="-128"/>
            </a:rPr>
            <a:t>Disclosure</a:t>
          </a:r>
          <a:endParaRPr lang="en-US" sz="1600" kern="1200" dirty="0">
            <a:solidFill>
              <a:schemeClr val="tx1"/>
            </a:solidFill>
          </a:endParaRPr>
        </a:p>
      </dsp:txBody>
      <dsp:txXfrm>
        <a:off x="4856992" y="1160426"/>
        <a:ext cx="1148544" cy="993625"/>
      </dsp:txXfrm>
    </dsp:sp>
    <dsp:sp modelId="{8E36D2E5-88F7-4247-A043-35FADDC80643}">
      <dsp:nvSpPr>
        <dsp:cNvPr id="0" name=""/>
        <dsp:cNvSpPr/>
      </dsp:nvSpPr>
      <dsp:spPr>
        <a:xfrm>
          <a:off x="4398206" y="3493928"/>
          <a:ext cx="790946" cy="681505"/>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D56E34-4E0D-4096-996C-1AA4EAB205E8}">
      <dsp:nvSpPr>
        <dsp:cNvPr id="0" name=""/>
        <dsp:cNvSpPr/>
      </dsp:nvSpPr>
      <dsp:spPr>
        <a:xfrm>
          <a:off x="4572292" y="2711194"/>
          <a:ext cx="1717944" cy="1486223"/>
        </a:xfrm>
        <a:prstGeom prst="hexagon">
          <a:avLst>
            <a:gd name="adj" fmla="val 28570"/>
            <a:gd name="vf" fmla="val 11547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altLang="zh-HK" sz="1600" kern="1200" dirty="0">
              <a:solidFill>
                <a:schemeClr val="tx1"/>
              </a:solidFill>
              <a:ea typeface="ヒラギノ角ゴ Pro W3" pitchFamily="-84" charset="-128"/>
            </a:rPr>
            <a:t>Restrictions on Assets and Activities</a:t>
          </a:r>
          <a:endParaRPr lang="en-US" sz="1600" kern="1200" dirty="0">
            <a:solidFill>
              <a:schemeClr val="tx1"/>
            </a:solidFill>
          </a:endParaRPr>
        </a:p>
      </dsp:txBody>
      <dsp:txXfrm>
        <a:off x="4856992" y="2957493"/>
        <a:ext cx="1148544" cy="993625"/>
      </dsp:txXfrm>
    </dsp:sp>
    <dsp:sp modelId="{77E5F636-A187-4FF2-B68B-70098098E898}">
      <dsp:nvSpPr>
        <dsp:cNvPr id="0" name=""/>
        <dsp:cNvSpPr/>
      </dsp:nvSpPr>
      <dsp:spPr>
        <a:xfrm>
          <a:off x="2807535" y="3643215"/>
          <a:ext cx="790946" cy="681505"/>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DE9CC1-3890-41C9-8F0B-BA541C3A7739}">
      <dsp:nvSpPr>
        <dsp:cNvPr id="0" name=""/>
        <dsp:cNvSpPr/>
      </dsp:nvSpPr>
      <dsp:spPr>
        <a:xfrm>
          <a:off x="2996738" y="3626344"/>
          <a:ext cx="1717944" cy="1486223"/>
        </a:xfrm>
        <a:prstGeom prst="hexagon">
          <a:avLst>
            <a:gd name="adj" fmla="val 28570"/>
            <a:gd name="vf" fmla="val 11547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altLang="zh-HK" sz="1600" kern="1200" dirty="0">
              <a:solidFill>
                <a:schemeClr val="tx1"/>
              </a:solidFill>
              <a:ea typeface="ヒラギノ角ゴ Pro W3" pitchFamily="-84" charset="-128"/>
            </a:rPr>
            <a:t>Deposit Insurance</a:t>
          </a:r>
          <a:endParaRPr lang="en-US" sz="1600" kern="1200" dirty="0">
            <a:solidFill>
              <a:schemeClr val="tx1"/>
            </a:solidFill>
          </a:endParaRPr>
        </a:p>
      </dsp:txBody>
      <dsp:txXfrm>
        <a:off x="3281438" y="3872643"/>
        <a:ext cx="1148544" cy="993625"/>
      </dsp:txXfrm>
    </dsp:sp>
    <dsp:sp modelId="{E92DFB5A-7E45-4A88-9CF9-92F7BC3E44A5}">
      <dsp:nvSpPr>
        <dsp:cNvPr id="0" name=""/>
        <dsp:cNvSpPr/>
      </dsp:nvSpPr>
      <dsp:spPr>
        <a:xfrm>
          <a:off x="1869322" y="2369675"/>
          <a:ext cx="790946" cy="681505"/>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86223B-5CEB-49B2-9CA8-36ECB4A6E268}">
      <dsp:nvSpPr>
        <dsp:cNvPr id="0" name=""/>
        <dsp:cNvSpPr/>
      </dsp:nvSpPr>
      <dsp:spPr>
        <a:xfrm>
          <a:off x="1413869" y="2712217"/>
          <a:ext cx="1717944" cy="1486223"/>
        </a:xfrm>
        <a:prstGeom prst="hexagon">
          <a:avLst>
            <a:gd name="adj" fmla="val 28570"/>
            <a:gd name="vf" fmla="val 11547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altLang="zh-HK" sz="1600" kern="1200" dirty="0">
              <a:solidFill>
                <a:schemeClr val="tx1"/>
              </a:solidFill>
              <a:ea typeface="ヒラギノ角ゴ Pro W3" pitchFamily="-84" charset="-128"/>
            </a:rPr>
            <a:t>Limits on Competition</a:t>
          </a:r>
          <a:endParaRPr lang="en-US" sz="1600" kern="1200" dirty="0">
            <a:solidFill>
              <a:schemeClr val="tx1"/>
            </a:solidFill>
          </a:endParaRPr>
        </a:p>
      </dsp:txBody>
      <dsp:txXfrm>
        <a:off x="1698569" y="2958516"/>
        <a:ext cx="1148544" cy="993625"/>
      </dsp:txXfrm>
    </dsp:sp>
    <dsp:sp modelId="{E1513818-6929-44BA-B2B9-15B0A8F39F5F}">
      <dsp:nvSpPr>
        <dsp:cNvPr id="0" name=""/>
        <dsp:cNvSpPr/>
      </dsp:nvSpPr>
      <dsp:spPr>
        <a:xfrm>
          <a:off x="1413869" y="912082"/>
          <a:ext cx="1717944" cy="1486223"/>
        </a:xfrm>
        <a:prstGeom prst="hexagon">
          <a:avLst>
            <a:gd name="adj" fmla="val 28570"/>
            <a:gd name="vf" fmla="val 11547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altLang="zh-HK" sz="1600" kern="1200" dirty="0">
              <a:solidFill>
                <a:schemeClr val="tx1"/>
              </a:solidFill>
              <a:ea typeface="ヒラギノ角ゴ Pro W3" pitchFamily="-84" charset="-128"/>
            </a:rPr>
            <a:t>Restrictions on Interest Rates</a:t>
          </a:r>
          <a:endParaRPr lang="en-US" sz="1600" kern="1200" dirty="0">
            <a:solidFill>
              <a:schemeClr val="tx1"/>
            </a:solidFill>
          </a:endParaRPr>
        </a:p>
      </dsp:txBody>
      <dsp:txXfrm>
        <a:off x="1698569" y="1158381"/>
        <a:ext cx="1148544" cy="99362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2" y="0"/>
            <a:ext cx="4028440" cy="350520"/>
          </a:xfrm>
          <a:prstGeom prst="rect">
            <a:avLst/>
          </a:prstGeom>
        </p:spPr>
        <p:txBody>
          <a:bodyPr vert="horz" lIns="91440" tIns="45720" rIns="91440" bIns="45720" rtlCol="0"/>
          <a:lstStyle>
            <a:lvl1pPr algn="l">
              <a:defRPr sz="1200"/>
            </a:lvl1pPr>
          </a:lstStyle>
          <a:p>
            <a:endParaRPr lang="zh-HK" altLang="en-US"/>
          </a:p>
        </p:txBody>
      </p:sp>
      <p:sp>
        <p:nvSpPr>
          <p:cNvPr id="3" name="日期版面配置區 2"/>
          <p:cNvSpPr>
            <a:spLocks noGrp="1"/>
          </p:cNvSpPr>
          <p:nvPr>
            <p:ph type="dt" sz="quarter" idx="1"/>
          </p:nvPr>
        </p:nvSpPr>
        <p:spPr>
          <a:xfrm>
            <a:off x="5265811" y="0"/>
            <a:ext cx="4028440" cy="350520"/>
          </a:xfrm>
          <a:prstGeom prst="rect">
            <a:avLst/>
          </a:prstGeom>
        </p:spPr>
        <p:txBody>
          <a:bodyPr vert="horz" lIns="91440" tIns="45720" rIns="91440" bIns="45720" rtlCol="0"/>
          <a:lstStyle>
            <a:lvl1pPr algn="r">
              <a:defRPr sz="1200"/>
            </a:lvl1pPr>
          </a:lstStyle>
          <a:p>
            <a:fld id="{28535084-C545-483F-A822-1A7E2E06046E}" type="datetimeFigureOut">
              <a:rPr lang="zh-HK" altLang="en-US" smtClean="0"/>
              <a:t>5/1/2022</a:t>
            </a:fld>
            <a:endParaRPr lang="zh-HK" altLang="en-US"/>
          </a:p>
        </p:txBody>
      </p:sp>
      <p:sp>
        <p:nvSpPr>
          <p:cNvPr id="4" name="頁尾版面配置區 3"/>
          <p:cNvSpPr>
            <a:spLocks noGrp="1"/>
          </p:cNvSpPr>
          <p:nvPr>
            <p:ph type="ftr" sz="quarter" idx="2"/>
          </p:nvPr>
        </p:nvSpPr>
        <p:spPr>
          <a:xfrm>
            <a:off x="2" y="6658664"/>
            <a:ext cx="4028440" cy="350520"/>
          </a:xfrm>
          <a:prstGeom prst="rect">
            <a:avLst/>
          </a:prstGeom>
        </p:spPr>
        <p:txBody>
          <a:bodyPr vert="horz" lIns="91440" tIns="45720" rIns="91440" bIns="45720" rtlCol="0" anchor="b"/>
          <a:lstStyle>
            <a:lvl1pPr algn="l">
              <a:defRPr sz="1200"/>
            </a:lvl1pPr>
          </a:lstStyle>
          <a:p>
            <a:endParaRPr lang="zh-HK" altLang="en-US"/>
          </a:p>
        </p:txBody>
      </p:sp>
      <p:sp>
        <p:nvSpPr>
          <p:cNvPr id="5" name="投影片編號版面配置區 4"/>
          <p:cNvSpPr>
            <a:spLocks noGrp="1"/>
          </p:cNvSpPr>
          <p:nvPr>
            <p:ph type="sldNum" sz="quarter" idx="3"/>
          </p:nvPr>
        </p:nvSpPr>
        <p:spPr>
          <a:xfrm>
            <a:off x="5265811" y="6658664"/>
            <a:ext cx="4028440" cy="350520"/>
          </a:xfrm>
          <a:prstGeom prst="rect">
            <a:avLst/>
          </a:prstGeom>
        </p:spPr>
        <p:txBody>
          <a:bodyPr vert="horz" lIns="91440" tIns="45720" rIns="91440" bIns="45720" rtlCol="0" anchor="b"/>
          <a:lstStyle>
            <a:lvl1pPr algn="r">
              <a:defRPr sz="1200"/>
            </a:lvl1pPr>
          </a:lstStyle>
          <a:p>
            <a:fld id="{A40811AB-D044-4131-A7C0-A5563112EA2A}" type="slidenum">
              <a:rPr lang="zh-HK" altLang="en-US" smtClean="0"/>
              <a:t>‹#›</a:t>
            </a:fld>
            <a:endParaRPr lang="zh-HK" altLang="en-US"/>
          </a:p>
        </p:txBody>
      </p:sp>
    </p:spTree>
    <p:extLst>
      <p:ext uri="{BB962C8B-B14F-4D97-AF65-F5344CB8AC3E}">
        <p14:creationId xmlns:p14="http://schemas.microsoft.com/office/powerpoint/2010/main" val="42444526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2" y="0"/>
            <a:ext cx="4028440" cy="350520"/>
          </a:xfrm>
          <a:prstGeom prst="rect">
            <a:avLst/>
          </a:prstGeom>
        </p:spPr>
        <p:txBody>
          <a:bodyPr vert="horz" lIns="91440" tIns="45720" rIns="91440" bIns="45720" rtlCol="0"/>
          <a:lstStyle>
            <a:lvl1pPr algn="l">
              <a:defRPr sz="1200"/>
            </a:lvl1pPr>
          </a:lstStyle>
          <a:p>
            <a:endParaRPr lang="zh-HK" altLang="en-US"/>
          </a:p>
        </p:txBody>
      </p:sp>
      <p:sp>
        <p:nvSpPr>
          <p:cNvPr id="3" name="日期版面配置區 2"/>
          <p:cNvSpPr>
            <a:spLocks noGrp="1"/>
          </p:cNvSpPr>
          <p:nvPr>
            <p:ph type="dt" idx="1"/>
          </p:nvPr>
        </p:nvSpPr>
        <p:spPr>
          <a:xfrm>
            <a:off x="5265811" y="0"/>
            <a:ext cx="4028440" cy="350520"/>
          </a:xfrm>
          <a:prstGeom prst="rect">
            <a:avLst/>
          </a:prstGeom>
        </p:spPr>
        <p:txBody>
          <a:bodyPr vert="horz" lIns="91440" tIns="45720" rIns="91440" bIns="45720" rtlCol="0"/>
          <a:lstStyle>
            <a:lvl1pPr algn="r">
              <a:defRPr sz="1200"/>
            </a:lvl1pPr>
          </a:lstStyle>
          <a:p>
            <a:fld id="{D0BB4AD3-415F-4E5E-82B2-D434D19D94D4}" type="datetimeFigureOut">
              <a:rPr lang="zh-HK" altLang="en-US" smtClean="0"/>
              <a:t>5/1/2022</a:t>
            </a:fld>
            <a:endParaRPr lang="zh-HK" altLang="en-US"/>
          </a:p>
        </p:txBody>
      </p:sp>
      <p:sp>
        <p:nvSpPr>
          <p:cNvPr id="4" name="投影片圖像版面配置區 3"/>
          <p:cNvSpPr>
            <a:spLocks noGrp="1" noRot="1" noChangeAspect="1"/>
          </p:cNvSpPr>
          <p:nvPr>
            <p:ph type="sldImg" idx="2"/>
          </p:nvPr>
        </p:nvSpPr>
        <p:spPr>
          <a:xfrm>
            <a:off x="2895600" y="525463"/>
            <a:ext cx="3505200" cy="2628900"/>
          </a:xfrm>
          <a:prstGeom prst="rect">
            <a:avLst/>
          </a:prstGeom>
          <a:noFill/>
          <a:ln w="12700">
            <a:solidFill>
              <a:prstClr val="black"/>
            </a:solidFill>
          </a:ln>
        </p:spPr>
        <p:txBody>
          <a:bodyPr vert="horz" lIns="91440" tIns="45720" rIns="91440" bIns="45720" rtlCol="0" anchor="ctr"/>
          <a:lstStyle/>
          <a:p>
            <a:endParaRPr lang="zh-HK" altLang="en-US"/>
          </a:p>
        </p:txBody>
      </p:sp>
      <p:sp>
        <p:nvSpPr>
          <p:cNvPr id="5" name="備忘稿版面配置區 4"/>
          <p:cNvSpPr>
            <a:spLocks noGrp="1"/>
          </p:cNvSpPr>
          <p:nvPr>
            <p:ph type="body" sz="quarter" idx="3"/>
          </p:nvPr>
        </p:nvSpPr>
        <p:spPr>
          <a:xfrm>
            <a:off x="929640" y="3329941"/>
            <a:ext cx="7437120" cy="315468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6" name="頁尾版面配置區 5"/>
          <p:cNvSpPr>
            <a:spLocks noGrp="1"/>
          </p:cNvSpPr>
          <p:nvPr>
            <p:ph type="ftr" sz="quarter" idx="4"/>
          </p:nvPr>
        </p:nvSpPr>
        <p:spPr>
          <a:xfrm>
            <a:off x="2" y="6658664"/>
            <a:ext cx="4028440" cy="350520"/>
          </a:xfrm>
          <a:prstGeom prst="rect">
            <a:avLst/>
          </a:prstGeom>
        </p:spPr>
        <p:txBody>
          <a:bodyPr vert="horz" lIns="91440" tIns="45720" rIns="91440" bIns="45720" rtlCol="0" anchor="b"/>
          <a:lstStyle>
            <a:lvl1pPr algn="l">
              <a:defRPr sz="1200"/>
            </a:lvl1pPr>
          </a:lstStyle>
          <a:p>
            <a:endParaRPr lang="zh-HK" altLang="en-US"/>
          </a:p>
        </p:txBody>
      </p:sp>
      <p:sp>
        <p:nvSpPr>
          <p:cNvPr id="7" name="投影片編號版面配置區 6"/>
          <p:cNvSpPr>
            <a:spLocks noGrp="1"/>
          </p:cNvSpPr>
          <p:nvPr>
            <p:ph type="sldNum" sz="quarter" idx="5"/>
          </p:nvPr>
        </p:nvSpPr>
        <p:spPr>
          <a:xfrm>
            <a:off x="5265811" y="6658664"/>
            <a:ext cx="4028440" cy="350520"/>
          </a:xfrm>
          <a:prstGeom prst="rect">
            <a:avLst/>
          </a:prstGeom>
        </p:spPr>
        <p:txBody>
          <a:bodyPr vert="horz" lIns="91440" tIns="45720" rIns="91440" bIns="45720" rtlCol="0" anchor="b"/>
          <a:lstStyle>
            <a:lvl1pPr algn="r">
              <a:defRPr sz="1200"/>
            </a:lvl1pPr>
          </a:lstStyle>
          <a:p>
            <a:fld id="{1FB6638E-62BD-4B55-A49A-9D9256299ABE}" type="slidenum">
              <a:rPr lang="zh-HK" altLang="en-US" smtClean="0"/>
              <a:t>‹#›</a:t>
            </a:fld>
            <a:endParaRPr lang="zh-HK" altLang="en-US"/>
          </a:p>
        </p:txBody>
      </p:sp>
    </p:spTree>
    <p:extLst>
      <p:ext uri="{BB962C8B-B14F-4D97-AF65-F5344CB8AC3E}">
        <p14:creationId xmlns:p14="http://schemas.microsoft.com/office/powerpoint/2010/main" val="2135737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FB6638E-62BD-4B55-A49A-9D9256299ABE}" type="slidenum">
              <a:rPr lang="zh-HK" altLang="en-US" smtClean="0"/>
              <a:t>2</a:t>
            </a:fld>
            <a:endParaRPr lang="zh-HK" altLang="en-US"/>
          </a:p>
        </p:txBody>
      </p:sp>
    </p:spTree>
    <p:extLst>
      <p:ext uri="{BB962C8B-B14F-4D97-AF65-F5344CB8AC3E}">
        <p14:creationId xmlns:p14="http://schemas.microsoft.com/office/powerpoint/2010/main" val="3512636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FB6638E-62BD-4B55-A49A-9D9256299ABE}" type="slidenum">
              <a:rPr lang="zh-HK" altLang="en-US" smtClean="0"/>
              <a:t>9</a:t>
            </a:fld>
            <a:endParaRPr lang="zh-HK" altLang="en-US"/>
          </a:p>
        </p:txBody>
      </p:sp>
    </p:spTree>
    <p:extLst>
      <p:ext uri="{BB962C8B-B14F-4D97-AF65-F5344CB8AC3E}">
        <p14:creationId xmlns:p14="http://schemas.microsoft.com/office/powerpoint/2010/main" val="1640361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8" name="標題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zh-TW" altLang="en-US"/>
              <a:t>按一下以編輯母片標題樣式</a:t>
            </a:r>
            <a:endParaRPr kumimoji="0" lang="en-US"/>
          </a:p>
        </p:txBody>
      </p:sp>
      <p:sp>
        <p:nvSpPr>
          <p:cNvPr id="9" name="副標題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TW" altLang="en-US"/>
              <a:t>按一下以編輯母片副標題樣式</a:t>
            </a:r>
            <a:endParaRPr kumimoji="0" lang="en-US"/>
          </a:p>
        </p:txBody>
      </p:sp>
      <p:sp>
        <p:nvSpPr>
          <p:cNvPr id="28" name="日期版面配置區 27"/>
          <p:cNvSpPr>
            <a:spLocks noGrp="1"/>
          </p:cNvSpPr>
          <p:nvPr>
            <p:ph type="dt" sz="half" idx="10"/>
          </p:nvPr>
        </p:nvSpPr>
        <p:spPr>
          <a:xfrm>
            <a:off x="6400800" y="6355080"/>
            <a:ext cx="2286000" cy="365760"/>
          </a:xfrm>
        </p:spPr>
        <p:txBody>
          <a:bodyPr/>
          <a:lstStyle>
            <a:lvl1pPr>
              <a:defRPr sz="1400"/>
            </a:lvl1pPr>
          </a:lstStyle>
          <a:p>
            <a:endParaRPr lang="zh-HK" altLang="en-US"/>
          </a:p>
        </p:txBody>
      </p:sp>
      <p:sp>
        <p:nvSpPr>
          <p:cNvPr id="17" name="頁尾版面配置區 16"/>
          <p:cNvSpPr>
            <a:spLocks noGrp="1"/>
          </p:cNvSpPr>
          <p:nvPr>
            <p:ph type="ftr" sz="quarter" idx="11"/>
          </p:nvPr>
        </p:nvSpPr>
        <p:spPr>
          <a:xfrm>
            <a:off x="2898648" y="6355080"/>
            <a:ext cx="3474720" cy="365760"/>
          </a:xfrm>
        </p:spPr>
        <p:txBody>
          <a:bodyPr/>
          <a:lstStyle/>
          <a:p>
            <a:r>
              <a:rPr lang="en-US" altLang="zh-HK" dirty="0"/>
              <a:t>CB3044 Chapter 2</a:t>
            </a:r>
            <a:endParaRPr lang="zh-HK" altLang="en-US" dirty="0"/>
          </a:p>
        </p:txBody>
      </p:sp>
      <p:sp>
        <p:nvSpPr>
          <p:cNvPr id="29" name="投影片編號版面配置區 28"/>
          <p:cNvSpPr>
            <a:spLocks noGrp="1"/>
          </p:cNvSpPr>
          <p:nvPr>
            <p:ph type="sldNum" sz="quarter" idx="12"/>
          </p:nvPr>
        </p:nvSpPr>
        <p:spPr>
          <a:xfrm>
            <a:off x="1216152" y="6355080"/>
            <a:ext cx="1219200" cy="365760"/>
          </a:xfrm>
        </p:spPr>
        <p:txBody>
          <a:bodyPr/>
          <a:lstStyle/>
          <a:p>
            <a:fld id="{D1CC9BBA-FF72-4A86-9785-BFC9C4606701}" type="slidenum">
              <a:rPr lang="zh-HK" altLang="en-US" smtClean="0"/>
              <a:t>‹#›</a:t>
            </a:fld>
            <a:endParaRPr lang="zh-HK" altLang="en-US"/>
          </a:p>
        </p:txBody>
      </p:sp>
      <p:sp>
        <p:nvSpPr>
          <p:cNvPr id="21" name="矩形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矩形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矩形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矩形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0" lang="zh-TW" altLang="en-US"/>
              <a:t>按一下以編輯母片標題樣式</a:t>
            </a:r>
            <a:endParaRPr kumimoji="0" lang="en-US"/>
          </a:p>
        </p:txBody>
      </p:sp>
      <p:sp>
        <p:nvSpPr>
          <p:cNvPr id="3" name="直排文字版面配置區 2"/>
          <p:cNvSpPr>
            <a:spLocks noGrp="1"/>
          </p:cNvSpPr>
          <p:nvPr>
            <p:ph type="body" orient="vert" idx="1"/>
          </p:nvPr>
        </p:nvSpPr>
        <p:spPr/>
        <p:txBody>
          <a:bodyPr vert="eaVert"/>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4" name="日期版面配置區 3"/>
          <p:cNvSpPr>
            <a:spLocks noGrp="1"/>
          </p:cNvSpPr>
          <p:nvPr>
            <p:ph type="dt" sz="half" idx="10"/>
          </p:nvPr>
        </p:nvSpPr>
        <p:spPr/>
        <p:txBody>
          <a:bodyPr/>
          <a:lstStyle/>
          <a:p>
            <a:endParaRPr lang="zh-HK" altLang="en-US"/>
          </a:p>
        </p:txBody>
      </p:sp>
      <p:sp>
        <p:nvSpPr>
          <p:cNvPr id="5" name="頁尾版面配置區 4"/>
          <p:cNvSpPr>
            <a:spLocks noGrp="1"/>
          </p:cNvSpPr>
          <p:nvPr>
            <p:ph type="ftr" sz="quarter" idx="11"/>
          </p:nvPr>
        </p:nvSpPr>
        <p:spPr/>
        <p:txBody>
          <a:bodyPr/>
          <a:lstStyle/>
          <a:p>
            <a:r>
              <a:rPr lang="en-US" altLang="zh-HK" dirty="0"/>
              <a:t>CB3044 Chapter 2</a:t>
            </a:r>
            <a:endParaRPr lang="zh-HK" altLang="en-US" dirty="0"/>
          </a:p>
        </p:txBody>
      </p:sp>
      <p:sp>
        <p:nvSpPr>
          <p:cNvPr id="6" name="投影片編號版面配置區 5"/>
          <p:cNvSpPr>
            <a:spLocks noGrp="1"/>
          </p:cNvSpPr>
          <p:nvPr>
            <p:ph type="sldNum" sz="quarter" idx="12"/>
          </p:nvPr>
        </p:nvSpPr>
        <p:spPr/>
        <p:txBody>
          <a:bodyPr/>
          <a:lstStyle/>
          <a:p>
            <a:fld id="{D1CC9BBA-FF72-4A86-9785-BFC9C4606701}" type="slidenum">
              <a:rPr lang="zh-HK" altLang="en-US" smtClean="0"/>
              <a:t>‹#›</a:t>
            </a:fld>
            <a:endParaRPr lang="zh-HK"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kumimoji="0" lang="zh-TW" altLang="en-US"/>
              <a:t>按一下以編輯母片標題樣式</a:t>
            </a:r>
            <a:endParaRPr kumimoji="0" 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4" name="日期版面配置區 3"/>
          <p:cNvSpPr>
            <a:spLocks noGrp="1"/>
          </p:cNvSpPr>
          <p:nvPr>
            <p:ph type="dt" sz="half" idx="10"/>
          </p:nvPr>
        </p:nvSpPr>
        <p:spPr/>
        <p:txBody>
          <a:bodyPr/>
          <a:lstStyle/>
          <a:p>
            <a:endParaRPr lang="zh-HK" altLang="en-US"/>
          </a:p>
        </p:txBody>
      </p:sp>
      <p:sp>
        <p:nvSpPr>
          <p:cNvPr id="5" name="頁尾版面配置區 4"/>
          <p:cNvSpPr>
            <a:spLocks noGrp="1"/>
          </p:cNvSpPr>
          <p:nvPr>
            <p:ph type="ftr" sz="quarter" idx="11"/>
          </p:nvPr>
        </p:nvSpPr>
        <p:spPr/>
        <p:txBody>
          <a:bodyPr/>
          <a:lstStyle/>
          <a:p>
            <a:r>
              <a:rPr lang="en-US" altLang="zh-HK" dirty="0"/>
              <a:t>CB3044 Chapter 2</a:t>
            </a:r>
            <a:endParaRPr lang="zh-HK" altLang="en-US" dirty="0"/>
          </a:p>
        </p:txBody>
      </p:sp>
      <p:sp>
        <p:nvSpPr>
          <p:cNvPr id="6" name="投影片編號版面配置區 5"/>
          <p:cNvSpPr>
            <a:spLocks noGrp="1"/>
          </p:cNvSpPr>
          <p:nvPr>
            <p:ph type="sldNum" sz="quarter" idx="12"/>
          </p:nvPr>
        </p:nvSpPr>
        <p:spPr/>
        <p:txBody>
          <a:bodyPr/>
          <a:lstStyle/>
          <a:p>
            <a:fld id="{D1CC9BBA-FF72-4A86-9785-BFC9C4606701}" type="slidenum">
              <a:rPr lang="zh-HK" altLang="en-US" smtClean="0"/>
              <a:t>‹#›</a:t>
            </a:fld>
            <a:endParaRPr lang="zh-HK" altLang="en-US"/>
          </a:p>
        </p:txBody>
      </p:sp>
      <p:sp>
        <p:nvSpPr>
          <p:cNvPr id="7" name="直線接點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等腰三角形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直線接點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Title Slide">
    <p:bg>
      <p:bgPr>
        <a:solidFill>
          <a:srgbClr val="FFC000"/>
        </a:solidFill>
        <a:effectLst/>
      </p:bgPr>
    </p:bg>
    <p:spTree>
      <p:nvGrpSpPr>
        <p:cNvPr id="1" name=""/>
        <p:cNvGrpSpPr/>
        <p:nvPr/>
      </p:nvGrpSpPr>
      <p:grpSpPr>
        <a:xfrm>
          <a:off x="0" y="0"/>
          <a:ext cx="0" cy="0"/>
          <a:chOff x="0" y="0"/>
          <a:chExt cx="0" cy="0"/>
        </a:xfrm>
      </p:grpSpPr>
      <p:sp>
        <p:nvSpPr>
          <p:cNvPr id="2" name="Rectangle 2"/>
          <p:cNvSpPr>
            <a:spLocks noChangeArrowheads="1"/>
          </p:cNvSpPr>
          <p:nvPr userDrawn="1"/>
        </p:nvSpPr>
        <p:spPr bwMode="gray">
          <a:xfrm>
            <a:off x="0" y="6400800"/>
            <a:ext cx="9144000" cy="4572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sz="3800">
                <a:solidFill>
                  <a:schemeClr val="tx2"/>
                </a:solidFill>
                <a:latin typeface="Arial" pitchFamily="34" charset="0"/>
                <a:ea typeface="ヒラギノ角ゴ Pro W3" pitchFamily="-84" charset="-128"/>
              </a:defRPr>
            </a:lvl1pPr>
            <a:lvl2pPr marL="742950" indent="-285750">
              <a:defRPr sz="3800">
                <a:solidFill>
                  <a:schemeClr val="tx2"/>
                </a:solidFill>
                <a:latin typeface="Arial" pitchFamily="34" charset="0"/>
                <a:ea typeface="ヒラギノ角ゴ Pro W3" pitchFamily="-84" charset="-128"/>
              </a:defRPr>
            </a:lvl2pPr>
            <a:lvl3pPr marL="1143000" indent="-228600">
              <a:defRPr sz="3800">
                <a:solidFill>
                  <a:schemeClr val="tx2"/>
                </a:solidFill>
                <a:latin typeface="Arial" pitchFamily="34" charset="0"/>
                <a:ea typeface="ヒラギノ角ゴ Pro W3" pitchFamily="-84" charset="-128"/>
              </a:defRPr>
            </a:lvl3pPr>
            <a:lvl4pPr marL="1600200" indent="-228600">
              <a:defRPr sz="3800">
                <a:solidFill>
                  <a:schemeClr val="tx2"/>
                </a:solidFill>
                <a:latin typeface="Arial" pitchFamily="34" charset="0"/>
                <a:ea typeface="ヒラギノ角ゴ Pro W3" pitchFamily="-84" charset="-128"/>
              </a:defRPr>
            </a:lvl4pPr>
            <a:lvl5pPr marL="2057400" indent="-228600">
              <a:defRPr sz="3800">
                <a:solidFill>
                  <a:schemeClr val="tx2"/>
                </a:solidFill>
                <a:latin typeface="Arial" pitchFamily="34" charset="0"/>
                <a:ea typeface="ヒラギノ角ゴ Pro W3" pitchFamily="-84" charset="-128"/>
              </a:defRPr>
            </a:lvl5pPr>
            <a:lvl6pPr marL="25146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6pPr>
            <a:lvl7pPr marL="29718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7pPr>
            <a:lvl8pPr marL="34290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8pPr>
            <a:lvl9pPr marL="38862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9pPr>
          </a:lstStyle>
          <a:p>
            <a:r>
              <a:rPr lang="en-US" altLang="zh-HK">
                <a:latin typeface="Verdana" pitchFamily="34" charset="0"/>
              </a:rPr>
              <a:t> </a:t>
            </a:r>
          </a:p>
        </p:txBody>
      </p:sp>
      <p:pic>
        <p:nvPicPr>
          <p:cNvPr id="3" name="Picture 8" descr="D:\My Doc\GLOBAL EDITIONS\2016\MISHKIN\GE COVER\MishkinEakins_9781292060484.jpg"/>
          <p:cNvPicPr>
            <a:picLocks noChangeAspect="1" noChangeArrowheads="1"/>
          </p:cNvPicPr>
          <p:nvPr userDrawn="1"/>
        </p:nvPicPr>
        <p:blipFill>
          <a:blip r:embed="rId2">
            <a:extLst>
              <a:ext uri="{28A0092B-C50C-407E-A947-70E740481C1C}">
                <a14:useLocalDpi xmlns:a14="http://schemas.microsoft.com/office/drawing/2010/main" val="0"/>
              </a:ext>
            </a:extLst>
          </a:blip>
          <a:srcRect b="7777"/>
          <a:stretch>
            <a:fillRect/>
          </a:stretch>
        </p:blipFill>
        <p:spPr bwMode="auto">
          <a:xfrm>
            <a:off x="0" y="0"/>
            <a:ext cx="5486400" cy="639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1349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0" lang="zh-TW" altLang="en-US"/>
              <a:t>按一下以編輯母片標題樣式</a:t>
            </a:r>
            <a:endParaRPr kumimoji="0" lang="en-US"/>
          </a:p>
        </p:txBody>
      </p:sp>
      <p:sp>
        <p:nvSpPr>
          <p:cNvPr id="4" name="日期版面配置區 3"/>
          <p:cNvSpPr>
            <a:spLocks noGrp="1"/>
          </p:cNvSpPr>
          <p:nvPr>
            <p:ph type="dt" sz="half" idx="10"/>
          </p:nvPr>
        </p:nvSpPr>
        <p:spPr/>
        <p:txBody>
          <a:bodyPr/>
          <a:lstStyle/>
          <a:p>
            <a:endParaRPr lang="zh-HK" altLang="en-US"/>
          </a:p>
        </p:txBody>
      </p:sp>
      <p:sp>
        <p:nvSpPr>
          <p:cNvPr id="5" name="頁尾版面配置區 4"/>
          <p:cNvSpPr>
            <a:spLocks noGrp="1"/>
          </p:cNvSpPr>
          <p:nvPr>
            <p:ph type="ftr" sz="quarter" idx="11"/>
          </p:nvPr>
        </p:nvSpPr>
        <p:spPr/>
        <p:txBody>
          <a:bodyPr/>
          <a:lstStyle/>
          <a:p>
            <a:r>
              <a:rPr lang="en-US" altLang="zh-HK" dirty="0"/>
              <a:t>CB3044 Chapter 2</a:t>
            </a:r>
            <a:endParaRPr lang="zh-HK" altLang="en-US" dirty="0"/>
          </a:p>
        </p:txBody>
      </p:sp>
      <p:sp>
        <p:nvSpPr>
          <p:cNvPr id="6" name="投影片編號版面配置區 5"/>
          <p:cNvSpPr>
            <a:spLocks noGrp="1"/>
          </p:cNvSpPr>
          <p:nvPr>
            <p:ph type="sldNum" sz="quarter" idx="12"/>
          </p:nvPr>
        </p:nvSpPr>
        <p:spPr/>
        <p:txBody>
          <a:bodyPr/>
          <a:lstStyle/>
          <a:p>
            <a:fld id="{D1CC9BBA-FF72-4A86-9785-BFC9C4606701}" type="slidenum">
              <a:rPr lang="zh-HK" altLang="en-US" smtClean="0"/>
              <a:t>‹#›</a:t>
            </a:fld>
            <a:endParaRPr lang="zh-HK" altLang="en-US"/>
          </a:p>
        </p:txBody>
      </p:sp>
      <p:sp>
        <p:nvSpPr>
          <p:cNvPr id="8" name="內容版面配置區 7"/>
          <p:cNvSpPr>
            <a:spLocks noGrp="1"/>
          </p:cNvSpPr>
          <p:nvPr>
            <p:ph sz="quarter" idx="1"/>
          </p:nvPr>
        </p:nvSpPr>
        <p:spPr>
          <a:xfrm>
            <a:off x="457200" y="1219200"/>
            <a:ext cx="8229600" cy="4937760"/>
          </a:xfrm>
        </p:spPr>
        <p:txBody>
          <a:body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Ref idx="1001">
        <a:schemeClr val="bg2"/>
      </p:bgRef>
    </p:bg>
    <p:spTree>
      <p:nvGrpSpPr>
        <p:cNvPr id="1" name=""/>
        <p:cNvGrpSpPr/>
        <p:nvPr/>
      </p:nvGrpSpPr>
      <p:grpSpPr>
        <a:xfrm>
          <a:off x="0" y="0"/>
          <a:ext cx="0" cy="0"/>
          <a:chOff x="0" y="0"/>
          <a:chExt cx="0" cy="0"/>
        </a:xfrm>
      </p:grpSpPr>
      <p:sp>
        <p:nvSpPr>
          <p:cNvPr id="2" name="標題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zh-TW" altLang="en-US"/>
              <a:t>按一下以編輯母片標題樣式</a:t>
            </a:r>
            <a:endParaRPr kumimoji="0" lang="en-US"/>
          </a:p>
        </p:txBody>
      </p:sp>
      <p:sp>
        <p:nvSpPr>
          <p:cNvPr id="3" name="文字版面配置區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TW" altLang="en-US"/>
              <a:t>按一下以編輯母片文字樣式</a:t>
            </a:r>
          </a:p>
        </p:txBody>
      </p:sp>
      <p:sp>
        <p:nvSpPr>
          <p:cNvPr id="4" name="日期版面配置區 3"/>
          <p:cNvSpPr>
            <a:spLocks noGrp="1"/>
          </p:cNvSpPr>
          <p:nvPr>
            <p:ph type="dt" sz="half" idx="10"/>
          </p:nvPr>
        </p:nvSpPr>
        <p:spPr>
          <a:xfrm>
            <a:off x="6400800" y="6355080"/>
            <a:ext cx="2286000" cy="365760"/>
          </a:xfrm>
        </p:spPr>
        <p:txBody>
          <a:bodyPr/>
          <a:lstStyle/>
          <a:p>
            <a:endParaRPr lang="zh-HK" altLang="en-US"/>
          </a:p>
        </p:txBody>
      </p:sp>
      <p:sp>
        <p:nvSpPr>
          <p:cNvPr id="5" name="頁尾版面配置區 4"/>
          <p:cNvSpPr>
            <a:spLocks noGrp="1"/>
          </p:cNvSpPr>
          <p:nvPr>
            <p:ph type="ftr" sz="quarter" idx="11"/>
          </p:nvPr>
        </p:nvSpPr>
        <p:spPr>
          <a:xfrm>
            <a:off x="2898648" y="6355080"/>
            <a:ext cx="3474720" cy="365760"/>
          </a:xfrm>
        </p:spPr>
        <p:txBody>
          <a:bodyPr/>
          <a:lstStyle/>
          <a:p>
            <a:r>
              <a:rPr lang="en-US" altLang="zh-HK" dirty="0"/>
              <a:t>CB3044 Chapter 2</a:t>
            </a:r>
            <a:endParaRPr lang="zh-HK" altLang="en-US" dirty="0"/>
          </a:p>
        </p:txBody>
      </p:sp>
      <p:sp>
        <p:nvSpPr>
          <p:cNvPr id="6" name="投影片編號版面配置區 5"/>
          <p:cNvSpPr>
            <a:spLocks noGrp="1"/>
          </p:cNvSpPr>
          <p:nvPr>
            <p:ph type="sldNum" sz="quarter" idx="12"/>
          </p:nvPr>
        </p:nvSpPr>
        <p:spPr>
          <a:xfrm>
            <a:off x="1069848" y="6355080"/>
            <a:ext cx="1520952" cy="365760"/>
          </a:xfrm>
        </p:spPr>
        <p:txBody>
          <a:bodyPr/>
          <a:lstStyle/>
          <a:p>
            <a:fld id="{D1CC9BBA-FF72-4A86-9785-BFC9C4606701}" type="slidenum">
              <a:rPr lang="zh-HK" altLang="en-US" smtClean="0"/>
              <a:t>‹#›</a:t>
            </a:fld>
            <a:endParaRPr lang="zh-HK" altLang="en-US"/>
          </a:p>
        </p:txBody>
      </p:sp>
      <p:sp>
        <p:nvSpPr>
          <p:cNvPr id="7" name="矩形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28600"/>
            <a:ext cx="8229600" cy="914400"/>
          </a:xfrm>
        </p:spPr>
        <p:txBody>
          <a:bodyPr/>
          <a:lstStyle/>
          <a:p>
            <a:r>
              <a:rPr kumimoji="0" lang="zh-TW" altLang="en-US"/>
              <a:t>按一下以編輯母片標題樣式</a:t>
            </a:r>
            <a:endParaRPr kumimoji="0" lang="en-US"/>
          </a:p>
        </p:txBody>
      </p:sp>
      <p:sp>
        <p:nvSpPr>
          <p:cNvPr id="5" name="日期版面配置區 4"/>
          <p:cNvSpPr>
            <a:spLocks noGrp="1"/>
          </p:cNvSpPr>
          <p:nvPr>
            <p:ph type="dt" sz="half" idx="10"/>
          </p:nvPr>
        </p:nvSpPr>
        <p:spPr/>
        <p:txBody>
          <a:bodyPr/>
          <a:lstStyle/>
          <a:p>
            <a:endParaRPr lang="zh-HK" altLang="en-US"/>
          </a:p>
        </p:txBody>
      </p:sp>
      <p:sp>
        <p:nvSpPr>
          <p:cNvPr id="6" name="頁尾版面配置區 5"/>
          <p:cNvSpPr>
            <a:spLocks noGrp="1"/>
          </p:cNvSpPr>
          <p:nvPr>
            <p:ph type="ftr" sz="quarter" idx="11"/>
          </p:nvPr>
        </p:nvSpPr>
        <p:spPr/>
        <p:txBody>
          <a:bodyPr/>
          <a:lstStyle/>
          <a:p>
            <a:r>
              <a:rPr lang="en-US" altLang="zh-HK" dirty="0"/>
              <a:t>CB3044 Chapter 2</a:t>
            </a:r>
            <a:endParaRPr lang="zh-HK" altLang="en-US" dirty="0"/>
          </a:p>
        </p:txBody>
      </p:sp>
      <p:sp>
        <p:nvSpPr>
          <p:cNvPr id="7" name="投影片編號版面配置區 6"/>
          <p:cNvSpPr>
            <a:spLocks noGrp="1"/>
          </p:cNvSpPr>
          <p:nvPr>
            <p:ph type="sldNum" sz="quarter" idx="12"/>
          </p:nvPr>
        </p:nvSpPr>
        <p:spPr/>
        <p:txBody>
          <a:bodyPr/>
          <a:lstStyle/>
          <a:p>
            <a:fld id="{D1CC9BBA-FF72-4A86-9785-BFC9C4606701}" type="slidenum">
              <a:rPr lang="zh-HK" altLang="en-US" smtClean="0"/>
              <a:t>‹#›</a:t>
            </a:fld>
            <a:endParaRPr lang="zh-HK" altLang="en-US"/>
          </a:p>
        </p:txBody>
      </p:sp>
      <p:sp>
        <p:nvSpPr>
          <p:cNvPr id="9" name="內容版面配置區 8"/>
          <p:cNvSpPr>
            <a:spLocks noGrp="1"/>
          </p:cNvSpPr>
          <p:nvPr>
            <p:ph sz="quarter" idx="1"/>
          </p:nvPr>
        </p:nvSpPr>
        <p:spPr>
          <a:xfrm>
            <a:off x="457200" y="1219200"/>
            <a:ext cx="4041648" cy="4937760"/>
          </a:xfrm>
        </p:spPr>
        <p:txBody>
          <a:body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11" name="內容版面配置區 10"/>
          <p:cNvSpPr>
            <a:spLocks noGrp="1"/>
          </p:cNvSpPr>
          <p:nvPr>
            <p:ph sz="quarter" idx="2"/>
          </p:nvPr>
        </p:nvSpPr>
        <p:spPr>
          <a:xfrm>
            <a:off x="4632198" y="1216152"/>
            <a:ext cx="4041648" cy="4937760"/>
          </a:xfrm>
        </p:spPr>
        <p:txBody>
          <a:body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28600"/>
            <a:ext cx="8229600" cy="914400"/>
          </a:xfrm>
        </p:spPr>
        <p:txBody>
          <a:bodyPr anchor="ctr"/>
          <a:lstStyle>
            <a:lvl1pPr>
              <a:defRPr/>
            </a:lvl1pPr>
          </a:lstStyle>
          <a:p>
            <a:r>
              <a:rPr kumimoji="0" lang="zh-TW" altLang="en-US"/>
              <a:t>按一下以編輯母片標題樣式</a:t>
            </a:r>
            <a:endParaRPr kumimoji="0" lang="en-US"/>
          </a:p>
        </p:txBody>
      </p:sp>
      <p:sp>
        <p:nvSpPr>
          <p:cNvPr id="3" name="文字版面配置區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TW" altLang="en-US"/>
              <a:t>按一下以編輯母片文字樣式</a:t>
            </a:r>
          </a:p>
        </p:txBody>
      </p:sp>
      <p:sp>
        <p:nvSpPr>
          <p:cNvPr id="4" name="文字版面配置區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TW" altLang="en-US"/>
              <a:t>按一下以編輯母片文字樣式</a:t>
            </a:r>
          </a:p>
        </p:txBody>
      </p:sp>
      <p:sp>
        <p:nvSpPr>
          <p:cNvPr id="7" name="日期版面配置區 6"/>
          <p:cNvSpPr>
            <a:spLocks noGrp="1"/>
          </p:cNvSpPr>
          <p:nvPr>
            <p:ph type="dt" sz="half" idx="10"/>
          </p:nvPr>
        </p:nvSpPr>
        <p:spPr/>
        <p:txBody>
          <a:bodyPr/>
          <a:lstStyle/>
          <a:p>
            <a:endParaRPr lang="zh-HK" altLang="en-US"/>
          </a:p>
        </p:txBody>
      </p:sp>
      <p:sp>
        <p:nvSpPr>
          <p:cNvPr id="8" name="頁尾版面配置區 7"/>
          <p:cNvSpPr>
            <a:spLocks noGrp="1"/>
          </p:cNvSpPr>
          <p:nvPr>
            <p:ph type="ftr" sz="quarter" idx="11"/>
          </p:nvPr>
        </p:nvSpPr>
        <p:spPr/>
        <p:txBody>
          <a:bodyPr/>
          <a:lstStyle/>
          <a:p>
            <a:r>
              <a:rPr lang="en-US" altLang="zh-HK" dirty="0"/>
              <a:t>CB3044 Chapter 2</a:t>
            </a:r>
            <a:endParaRPr lang="zh-HK" altLang="en-US" dirty="0"/>
          </a:p>
        </p:txBody>
      </p:sp>
      <p:sp>
        <p:nvSpPr>
          <p:cNvPr id="9" name="投影片編號版面配置區 8"/>
          <p:cNvSpPr>
            <a:spLocks noGrp="1"/>
          </p:cNvSpPr>
          <p:nvPr>
            <p:ph type="sldNum" sz="quarter" idx="12"/>
          </p:nvPr>
        </p:nvSpPr>
        <p:spPr/>
        <p:txBody>
          <a:bodyPr/>
          <a:lstStyle/>
          <a:p>
            <a:fld id="{D1CC9BBA-FF72-4A86-9785-BFC9C4606701}" type="slidenum">
              <a:rPr lang="zh-HK" altLang="en-US" smtClean="0"/>
              <a:t>‹#›</a:t>
            </a:fld>
            <a:endParaRPr lang="zh-HK" altLang="en-US"/>
          </a:p>
        </p:txBody>
      </p:sp>
      <p:sp>
        <p:nvSpPr>
          <p:cNvPr id="11" name="內容版面配置區 10"/>
          <p:cNvSpPr>
            <a:spLocks noGrp="1"/>
          </p:cNvSpPr>
          <p:nvPr>
            <p:ph sz="quarter" idx="2"/>
          </p:nvPr>
        </p:nvSpPr>
        <p:spPr>
          <a:xfrm>
            <a:off x="457200" y="2133600"/>
            <a:ext cx="4038600" cy="4038600"/>
          </a:xfrm>
        </p:spPr>
        <p:txBody>
          <a:body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13" name="內容版面配置區 12"/>
          <p:cNvSpPr>
            <a:spLocks noGrp="1"/>
          </p:cNvSpPr>
          <p:nvPr>
            <p:ph sz="quarter" idx="4"/>
          </p:nvPr>
        </p:nvSpPr>
        <p:spPr>
          <a:xfrm>
            <a:off x="4648200" y="2133600"/>
            <a:ext cx="4038600" cy="4038600"/>
          </a:xfrm>
        </p:spPr>
        <p:txBody>
          <a:body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57200" y="228600"/>
            <a:ext cx="8229600" cy="914400"/>
          </a:xfrm>
        </p:spPr>
        <p:txBody>
          <a:bodyPr/>
          <a:lstStyle/>
          <a:p>
            <a:r>
              <a:rPr kumimoji="0" lang="zh-TW" altLang="en-US"/>
              <a:t>按一下以編輯母片標題樣式</a:t>
            </a:r>
            <a:endParaRPr kumimoji="0" lang="en-US"/>
          </a:p>
        </p:txBody>
      </p:sp>
      <p:sp>
        <p:nvSpPr>
          <p:cNvPr id="3" name="日期版面配置區 2"/>
          <p:cNvSpPr>
            <a:spLocks noGrp="1"/>
          </p:cNvSpPr>
          <p:nvPr>
            <p:ph type="dt" sz="half" idx="10"/>
          </p:nvPr>
        </p:nvSpPr>
        <p:spPr/>
        <p:txBody>
          <a:bodyPr/>
          <a:lstStyle/>
          <a:p>
            <a:endParaRPr lang="zh-HK" altLang="en-US"/>
          </a:p>
        </p:txBody>
      </p:sp>
      <p:sp>
        <p:nvSpPr>
          <p:cNvPr id="4" name="頁尾版面配置區 3"/>
          <p:cNvSpPr>
            <a:spLocks noGrp="1"/>
          </p:cNvSpPr>
          <p:nvPr>
            <p:ph type="ftr" sz="quarter" idx="11"/>
          </p:nvPr>
        </p:nvSpPr>
        <p:spPr/>
        <p:txBody>
          <a:bodyPr/>
          <a:lstStyle/>
          <a:p>
            <a:r>
              <a:rPr lang="en-US" altLang="zh-HK" dirty="0"/>
              <a:t>CB3044 Chapter 2</a:t>
            </a:r>
            <a:endParaRPr lang="zh-HK" altLang="en-US" dirty="0"/>
          </a:p>
        </p:txBody>
      </p:sp>
      <p:sp>
        <p:nvSpPr>
          <p:cNvPr id="5" name="投影片編號版面配置區 4"/>
          <p:cNvSpPr>
            <a:spLocks noGrp="1"/>
          </p:cNvSpPr>
          <p:nvPr>
            <p:ph type="sldNum" sz="quarter" idx="12"/>
          </p:nvPr>
        </p:nvSpPr>
        <p:spPr/>
        <p:txBody>
          <a:bodyPr/>
          <a:lstStyle/>
          <a:p>
            <a:fld id="{D1CC9BBA-FF72-4A86-9785-BFC9C4606701}" type="slidenum">
              <a:rPr lang="zh-HK" altLang="en-US" smtClean="0"/>
              <a:t>‹#›</a:t>
            </a:fld>
            <a:endParaRPr lang="zh-HK" altLang="en-US"/>
          </a:p>
        </p:txBody>
      </p:sp>
      <p:sp>
        <p:nvSpPr>
          <p:cNvPr id="6" name="等腰三角形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endParaRPr lang="zh-HK" altLang="en-US"/>
          </a:p>
        </p:txBody>
      </p:sp>
      <p:sp>
        <p:nvSpPr>
          <p:cNvPr id="3" name="頁尾版面配置區 2"/>
          <p:cNvSpPr>
            <a:spLocks noGrp="1"/>
          </p:cNvSpPr>
          <p:nvPr>
            <p:ph type="ftr" sz="quarter" idx="11"/>
          </p:nvPr>
        </p:nvSpPr>
        <p:spPr/>
        <p:txBody>
          <a:bodyPr/>
          <a:lstStyle/>
          <a:p>
            <a:r>
              <a:rPr lang="en-US" altLang="zh-HK" dirty="0"/>
              <a:t>CB3044 Chapter 2</a:t>
            </a:r>
            <a:endParaRPr lang="zh-HK" altLang="en-US" dirty="0"/>
          </a:p>
        </p:txBody>
      </p:sp>
      <p:sp>
        <p:nvSpPr>
          <p:cNvPr id="4" name="投影片編號版面配置區 3"/>
          <p:cNvSpPr>
            <a:spLocks noGrp="1"/>
          </p:cNvSpPr>
          <p:nvPr>
            <p:ph type="sldNum" sz="quarter" idx="12"/>
          </p:nvPr>
        </p:nvSpPr>
        <p:spPr/>
        <p:txBody>
          <a:bodyPr/>
          <a:lstStyle/>
          <a:p>
            <a:fld id="{D1CC9BBA-FF72-4A86-9785-BFC9C4606701}" type="slidenum">
              <a:rPr lang="zh-HK" altLang="en-US" smtClean="0"/>
              <a:t>‹#›</a:t>
            </a:fld>
            <a:endParaRPr lang="zh-HK" altLang="en-US"/>
          </a:p>
        </p:txBody>
      </p:sp>
      <p:sp>
        <p:nvSpPr>
          <p:cNvPr id="5" name="直線接點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等腰三角形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zh-TW" altLang="en-US"/>
              <a:t>按一下以編輯母片標題樣式</a:t>
            </a:r>
            <a:endParaRPr kumimoji="0" lang="en-US"/>
          </a:p>
        </p:txBody>
      </p:sp>
      <p:sp>
        <p:nvSpPr>
          <p:cNvPr id="3" name="文字版面配置區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zh-TW" altLang="en-US"/>
              <a:t>按一下以編輯母片文字樣式</a:t>
            </a:r>
          </a:p>
        </p:txBody>
      </p:sp>
      <p:sp>
        <p:nvSpPr>
          <p:cNvPr id="5" name="日期版面配置區 4"/>
          <p:cNvSpPr>
            <a:spLocks noGrp="1"/>
          </p:cNvSpPr>
          <p:nvPr>
            <p:ph type="dt" sz="half" idx="10"/>
          </p:nvPr>
        </p:nvSpPr>
        <p:spPr/>
        <p:txBody>
          <a:bodyPr/>
          <a:lstStyle/>
          <a:p>
            <a:endParaRPr lang="zh-HK" altLang="en-US"/>
          </a:p>
        </p:txBody>
      </p:sp>
      <p:sp>
        <p:nvSpPr>
          <p:cNvPr id="6" name="頁尾版面配置區 5"/>
          <p:cNvSpPr>
            <a:spLocks noGrp="1"/>
          </p:cNvSpPr>
          <p:nvPr>
            <p:ph type="ftr" sz="quarter" idx="11"/>
          </p:nvPr>
        </p:nvSpPr>
        <p:spPr/>
        <p:txBody>
          <a:bodyPr/>
          <a:lstStyle/>
          <a:p>
            <a:r>
              <a:rPr lang="en-US" altLang="zh-HK" dirty="0"/>
              <a:t>CB3044 Chapter 2</a:t>
            </a:r>
            <a:endParaRPr lang="zh-HK" altLang="en-US" dirty="0"/>
          </a:p>
        </p:txBody>
      </p:sp>
      <p:sp>
        <p:nvSpPr>
          <p:cNvPr id="7" name="投影片編號版面配置區 6"/>
          <p:cNvSpPr>
            <a:spLocks noGrp="1"/>
          </p:cNvSpPr>
          <p:nvPr>
            <p:ph type="sldNum" sz="quarter" idx="12"/>
          </p:nvPr>
        </p:nvSpPr>
        <p:spPr/>
        <p:txBody>
          <a:bodyPr/>
          <a:lstStyle/>
          <a:p>
            <a:fld id="{D1CC9BBA-FF72-4A86-9785-BFC9C4606701}" type="slidenum">
              <a:rPr lang="zh-HK" altLang="en-US" smtClean="0"/>
              <a:t>‹#›</a:t>
            </a:fld>
            <a:endParaRPr lang="zh-HK" altLang="en-US"/>
          </a:p>
        </p:txBody>
      </p:sp>
      <p:sp>
        <p:nvSpPr>
          <p:cNvPr id="8" name="直線接點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直線接點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等腰三角形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內容版面配置區 11"/>
          <p:cNvSpPr>
            <a:spLocks noGrp="1"/>
          </p:cNvSpPr>
          <p:nvPr>
            <p:ph sz="quarter" idx="1"/>
          </p:nvPr>
        </p:nvSpPr>
        <p:spPr>
          <a:xfrm>
            <a:off x="304800" y="304800"/>
            <a:ext cx="5715000" cy="5715000"/>
          </a:xfrm>
        </p:spPr>
        <p:txBody>
          <a:body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bg>
      <p:bgRef idx="1001">
        <a:schemeClr val="bg2"/>
      </p:bgRef>
    </p:bg>
    <p:spTree>
      <p:nvGrpSpPr>
        <p:cNvPr id="1" name=""/>
        <p:cNvGrpSpPr/>
        <p:nvPr/>
      </p:nvGrpSpPr>
      <p:grpSpPr>
        <a:xfrm>
          <a:off x="0" y="0"/>
          <a:ext cx="0" cy="0"/>
          <a:chOff x="0" y="0"/>
          <a:chExt cx="0" cy="0"/>
        </a:xfrm>
      </p:grpSpPr>
      <p:sp>
        <p:nvSpPr>
          <p:cNvPr id="2" name="標題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zh-TW" altLang="en-US"/>
              <a:t>按一下以編輯母片標題樣式</a:t>
            </a:r>
            <a:endParaRPr kumimoji="0" lang="en-US"/>
          </a:p>
        </p:txBody>
      </p:sp>
      <p:sp>
        <p:nvSpPr>
          <p:cNvPr id="3" name="圖片版面配置區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zh-TW" altLang="en-US"/>
              <a:t>按一下圖示以新增圖片</a:t>
            </a:r>
            <a:endParaRPr kumimoji="0" lang="en-US" dirty="0"/>
          </a:p>
        </p:txBody>
      </p:sp>
      <p:sp>
        <p:nvSpPr>
          <p:cNvPr id="4" name="文字版面配置區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zh-TW" altLang="en-US"/>
              <a:t>按一下以編輯母片文字樣式</a:t>
            </a:r>
          </a:p>
        </p:txBody>
      </p:sp>
      <p:sp>
        <p:nvSpPr>
          <p:cNvPr id="5" name="日期版面配置區 4"/>
          <p:cNvSpPr>
            <a:spLocks noGrp="1"/>
          </p:cNvSpPr>
          <p:nvPr>
            <p:ph type="dt" sz="half" idx="10"/>
          </p:nvPr>
        </p:nvSpPr>
        <p:spPr/>
        <p:txBody>
          <a:bodyPr/>
          <a:lstStyle/>
          <a:p>
            <a:endParaRPr lang="zh-HK" altLang="en-US"/>
          </a:p>
        </p:txBody>
      </p:sp>
      <p:sp>
        <p:nvSpPr>
          <p:cNvPr id="6" name="頁尾版面配置區 5"/>
          <p:cNvSpPr>
            <a:spLocks noGrp="1"/>
          </p:cNvSpPr>
          <p:nvPr>
            <p:ph type="ftr" sz="quarter" idx="11"/>
          </p:nvPr>
        </p:nvSpPr>
        <p:spPr/>
        <p:txBody>
          <a:bodyPr/>
          <a:lstStyle/>
          <a:p>
            <a:r>
              <a:rPr lang="en-US" altLang="zh-HK" dirty="0"/>
              <a:t>CB3044 Chapter 2</a:t>
            </a:r>
            <a:endParaRPr lang="zh-HK" altLang="en-US" dirty="0"/>
          </a:p>
        </p:txBody>
      </p:sp>
      <p:sp>
        <p:nvSpPr>
          <p:cNvPr id="7" name="投影片編號版面配置區 6"/>
          <p:cNvSpPr>
            <a:spLocks noGrp="1"/>
          </p:cNvSpPr>
          <p:nvPr>
            <p:ph type="sldNum" sz="quarter" idx="12"/>
          </p:nvPr>
        </p:nvSpPr>
        <p:spPr/>
        <p:txBody>
          <a:bodyPr/>
          <a:lstStyle/>
          <a:p>
            <a:fld id="{D1CC9BBA-FF72-4A86-9785-BFC9C4606701}" type="slidenum">
              <a:rPr lang="zh-HK" altLang="en-US" smtClean="0"/>
              <a:t>‹#›</a:t>
            </a:fld>
            <a:endParaRPr lang="zh-HK" altLang="en-US"/>
          </a:p>
        </p:txBody>
      </p:sp>
      <p:sp>
        <p:nvSpPr>
          <p:cNvPr id="8" name="直線接點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等腰三角形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標題版面配置區 21"/>
          <p:cNvSpPr>
            <a:spLocks noGrp="1"/>
          </p:cNvSpPr>
          <p:nvPr>
            <p:ph type="title"/>
          </p:nvPr>
        </p:nvSpPr>
        <p:spPr>
          <a:xfrm>
            <a:off x="457200" y="152400"/>
            <a:ext cx="8229600" cy="990600"/>
          </a:xfrm>
          <a:prstGeom prst="rect">
            <a:avLst/>
          </a:prstGeom>
        </p:spPr>
        <p:txBody>
          <a:bodyPr vert="horz" anchor="b" anchorCtr="0">
            <a:normAutofit/>
          </a:bodyPr>
          <a:lstStyle/>
          <a:p>
            <a:r>
              <a:rPr kumimoji="0" lang="zh-TW" altLang="en-US"/>
              <a:t>按一下以編輯母片標題樣式</a:t>
            </a:r>
            <a:endParaRPr kumimoji="0" lang="en-US"/>
          </a:p>
        </p:txBody>
      </p:sp>
      <p:sp>
        <p:nvSpPr>
          <p:cNvPr id="13" name="文字版面配置區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zh-TW" altLang="en-US"/>
              <a:t>按一下以編輯母片文字樣式</a:t>
            </a:r>
          </a:p>
          <a:p>
            <a:pPr lvl="1" eaLnBrk="1" latinLnBrk="0" hangingPunct="1"/>
            <a:r>
              <a:rPr kumimoji="0" lang="zh-TW" altLang="en-US"/>
              <a:t>第二層</a:t>
            </a:r>
          </a:p>
          <a:p>
            <a:pPr lvl="2" eaLnBrk="1" latinLnBrk="0" hangingPunct="1"/>
            <a:r>
              <a:rPr kumimoji="0" lang="zh-TW" altLang="en-US"/>
              <a:t>第三層</a:t>
            </a:r>
          </a:p>
          <a:p>
            <a:pPr lvl="3" eaLnBrk="1" latinLnBrk="0" hangingPunct="1"/>
            <a:r>
              <a:rPr kumimoji="0" lang="zh-TW" altLang="en-US"/>
              <a:t>第四層</a:t>
            </a:r>
          </a:p>
          <a:p>
            <a:pPr lvl="4" eaLnBrk="1" latinLnBrk="0" hangingPunct="1"/>
            <a:r>
              <a:rPr kumimoji="0" lang="zh-TW" altLang="en-US"/>
              <a:t>第五層</a:t>
            </a:r>
            <a:endParaRPr kumimoji="0" lang="en-US"/>
          </a:p>
        </p:txBody>
      </p:sp>
      <p:sp>
        <p:nvSpPr>
          <p:cNvPr id="14" name="日期版面配置區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endParaRPr lang="zh-HK" altLang="en-US"/>
          </a:p>
        </p:txBody>
      </p:sp>
      <p:sp>
        <p:nvSpPr>
          <p:cNvPr id="3" name="頁尾版面配置區 2"/>
          <p:cNvSpPr>
            <a:spLocks noGrp="1"/>
          </p:cNvSpPr>
          <p:nvPr>
            <p:ph type="ftr" sz="quarter" idx="3"/>
          </p:nvPr>
        </p:nvSpPr>
        <p:spPr>
          <a:xfrm>
            <a:off x="2898648" y="6356350"/>
            <a:ext cx="3505200" cy="365760"/>
          </a:xfrm>
          <a:prstGeom prst="rect">
            <a:avLst/>
          </a:prstGeom>
        </p:spPr>
        <p:txBody>
          <a:bodyPr vert="horz"/>
          <a:lstStyle>
            <a:lvl1pPr algn="r" eaLnBrk="1" latinLnBrk="0" hangingPunct="1">
              <a:defRPr kumimoji="0" sz="1400">
                <a:solidFill>
                  <a:schemeClr val="tx2"/>
                </a:solidFill>
              </a:defRPr>
            </a:lvl1pPr>
          </a:lstStyle>
          <a:p>
            <a:r>
              <a:rPr lang="en-US" altLang="zh-HK" dirty="0"/>
              <a:t>CB3044 Chapter 2</a:t>
            </a:r>
            <a:endParaRPr lang="zh-HK" altLang="en-US" dirty="0"/>
          </a:p>
        </p:txBody>
      </p:sp>
      <p:sp>
        <p:nvSpPr>
          <p:cNvPr id="23" name="投影片編號版面配置區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D1CC9BBA-FF72-4A86-9785-BFC9C4606701}" type="slidenum">
              <a:rPr lang="zh-HK" altLang="en-US" smtClean="0"/>
              <a:t>‹#›</a:t>
            </a:fld>
            <a:endParaRPr lang="zh-HK" altLang="en-US"/>
          </a:p>
        </p:txBody>
      </p:sp>
      <p:sp>
        <p:nvSpPr>
          <p:cNvPr id="28" name="直線接點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直線接點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等腰三角形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dt="0"/>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www.nasdaq.com/" TargetMode="External"/><Relationship Id="rId2" Type="http://schemas.openxmlformats.org/officeDocument/2006/relationships/hyperlink" Target="http://www.nyse.com/"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9"/>
          <p:cNvSpPr>
            <a:spLocks noChangeArrowheads="1"/>
          </p:cNvSpPr>
          <p:nvPr/>
        </p:nvSpPr>
        <p:spPr bwMode="auto">
          <a:xfrm>
            <a:off x="5497513" y="2057400"/>
            <a:ext cx="3657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800">
                <a:solidFill>
                  <a:schemeClr val="tx2"/>
                </a:solidFill>
                <a:latin typeface="Arial" pitchFamily="34" charset="0"/>
                <a:ea typeface="ヒラギノ角ゴ Pro W3" pitchFamily="-84" charset="-128"/>
              </a:defRPr>
            </a:lvl1pPr>
            <a:lvl2pPr marL="742950" indent="-285750">
              <a:defRPr sz="3800">
                <a:solidFill>
                  <a:schemeClr val="tx2"/>
                </a:solidFill>
                <a:latin typeface="Arial" pitchFamily="34" charset="0"/>
                <a:ea typeface="ヒラギノ角ゴ Pro W3" pitchFamily="-84" charset="-128"/>
              </a:defRPr>
            </a:lvl2pPr>
            <a:lvl3pPr marL="1143000" indent="-228600">
              <a:defRPr sz="3800">
                <a:solidFill>
                  <a:schemeClr val="tx2"/>
                </a:solidFill>
                <a:latin typeface="Arial" pitchFamily="34" charset="0"/>
                <a:ea typeface="ヒラギノ角ゴ Pro W3" pitchFamily="-84" charset="-128"/>
              </a:defRPr>
            </a:lvl3pPr>
            <a:lvl4pPr marL="1600200" indent="-228600">
              <a:defRPr sz="3800">
                <a:solidFill>
                  <a:schemeClr val="tx2"/>
                </a:solidFill>
                <a:latin typeface="Arial" pitchFamily="34" charset="0"/>
                <a:ea typeface="ヒラギノ角ゴ Pro W3" pitchFamily="-84" charset="-128"/>
              </a:defRPr>
            </a:lvl4pPr>
            <a:lvl5pPr marL="2057400" indent="-228600">
              <a:defRPr sz="3800">
                <a:solidFill>
                  <a:schemeClr val="tx2"/>
                </a:solidFill>
                <a:latin typeface="Arial" pitchFamily="34" charset="0"/>
                <a:ea typeface="ヒラギノ角ゴ Pro W3" pitchFamily="-84" charset="-128"/>
              </a:defRPr>
            </a:lvl5pPr>
            <a:lvl6pPr marL="25146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6pPr>
            <a:lvl7pPr marL="29718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7pPr>
            <a:lvl8pPr marL="34290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8pPr>
            <a:lvl9pPr marL="38862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9pPr>
          </a:lstStyle>
          <a:p>
            <a:pPr algn="ctr"/>
            <a:r>
              <a:rPr lang="en-US" altLang="zh-HK" sz="2800" b="1" dirty="0">
                <a:latin typeface="Verdana" pitchFamily="34" charset="0"/>
              </a:rPr>
              <a:t>Chapter 2</a:t>
            </a:r>
          </a:p>
        </p:txBody>
      </p:sp>
      <p:sp>
        <p:nvSpPr>
          <p:cNvPr id="3" name="Rectangle 10"/>
          <p:cNvSpPr>
            <a:spLocks noChangeArrowheads="1"/>
          </p:cNvSpPr>
          <p:nvPr/>
        </p:nvSpPr>
        <p:spPr bwMode="auto">
          <a:xfrm>
            <a:off x="5497513" y="3276600"/>
            <a:ext cx="3646487" cy="1752600"/>
          </a:xfrm>
          <a:prstGeom prst="rect">
            <a:avLst/>
          </a:prstGeom>
          <a:noFill/>
          <a:ln>
            <a:noFill/>
          </a:ln>
          <a:effectLst/>
        </p:spPr>
        <p:txBody>
          <a:bodyPr/>
          <a:lstStyle>
            <a:lvl1pPr>
              <a:defRPr sz="3800">
                <a:solidFill>
                  <a:schemeClr val="tx2"/>
                </a:solidFill>
                <a:latin typeface="Arial" pitchFamily="34" charset="0"/>
                <a:ea typeface="ヒラギノ角ゴ Pro W3" pitchFamily="-84" charset="-128"/>
              </a:defRPr>
            </a:lvl1pPr>
            <a:lvl2pPr marL="742950" indent="-285750">
              <a:defRPr sz="3800">
                <a:solidFill>
                  <a:schemeClr val="tx2"/>
                </a:solidFill>
                <a:latin typeface="Arial" pitchFamily="34" charset="0"/>
                <a:ea typeface="ヒラギノ角ゴ Pro W3" pitchFamily="-84" charset="-128"/>
              </a:defRPr>
            </a:lvl2pPr>
            <a:lvl3pPr marL="1143000" indent="-228600">
              <a:defRPr sz="3800">
                <a:solidFill>
                  <a:schemeClr val="tx2"/>
                </a:solidFill>
                <a:latin typeface="Arial" pitchFamily="34" charset="0"/>
                <a:ea typeface="ヒラギノ角ゴ Pro W3" pitchFamily="-84" charset="-128"/>
              </a:defRPr>
            </a:lvl3pPr>
            <a:lvl4pPr marL="1600200" indent="-228600">
              <a:defRPr sz="3800">
                <a:solidFill>
                  <a:schemeClr val="tx2"/>
                </a:solidFill>
                <a:latin typeface="Arial" pitchFamily="34" charset="0"/>
                <a:ea typeface="ヒラギノ角ゴ Pro W3" pitchFamily="-84" charset="-128"/>
              </a:defRPr>
            </a:lvl4pPr>
            <a:lvl5pPr marL="2057400" indent="-228600">
              <a:defRPr sz="3800">
                <a:solidFill>
                  <a:schemeClr val="tx2"/>
                </a:solidFill>
                <a:latin typeface="Arial" pitchFamily="34" charset="0"/>
                <a:ea typeface="ヒラギノ角ゴ Pro W3" pitchFamily="-84" charset="-128"/>
              </a:defRPr>
            </a:lvl5pPr>
            <a:lvl6pPr marL="25146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6pPr>
            <a:lvl7pPr marL="29718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7pPr>
            <a:lvl8pPr marL="34290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8pPr>
            <a:lvl9pPr marL="38862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9pPr>
          </a:lstStyle>
          <a:p>
            <a:pPr algn="ctr"/>
            <a:r>
              <a:rPr lang="en-US" altLang="zh-HK" sz="2800" b="1" dirty="0">
                <a:latin typeface="Verdana" pitchFamily="34" charset="0"/>
              </a:rPr>
              <a:t>Overview of the</a:t>
            </a:r>
          </a:p>
          <a:p>
            <a:pPr algn="ctr"/>
            <a:r>
              <a:rPr lang="en-US" altLang="zh-HK" sz="2800" b="1" dirty="0">
                <a:latin typeface="Verdana" pitchFamily="34" charset="0"/>
              </a:rPr>
              <a:t>Financial System</a:t>
            </a:r>
            <a:endParaRPr lang="en-US" altLang="en-US" sz="2800" dirty="0">
              <a:solidFill>
                <a:schemeClr val="tx1"/>
              </a:solidFill>
              <a:latin typeface="Verdana" pitchFamily="34" charset="0"/>
            </a:endParaRPr>
          </a:p>
        </p:txBody>
      </p:sp>
    </p:spTree>
    <p:extLst>
      <p:ext uri="{BB962C8B-B14F-4D97-AF65-F5344CB8AC3E}">
        <p14:creationId xmlns:p14="http://schemas.microsoft.com/office/powerpoint/2010/main" val="14746989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308313990"/>
              </p:ext>
            </p:extLst>
          </p:nvPr>
        </p:nvGraphicFramePr>
        <p:xfrm>
          <a:off x="755576" y="548680"/>
          <a:ext cx="7272808" cy="5256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頁尾版面配置區 1"/>
          <p:cNvSpPr>
            <a:spLocks noGrp="1"/>
          </p:cNvSpPr>
          <p:nvPr>
            <p:ph type="ftr" sz="quarter" idx="11"/>
          </p:nvPr>
        </p:nvSpPr>
        <p:spPr>
          <a:xfrm>
            <a:off x="2952574" y="6417310"/>
            <a:ext cx="2465440" cy="365760"/>
          </a:xfrm>
        </p:spPr>
        <p:txBody>
          <a:bodyPr/>
          <a:lstStyle/>
          <a:p>
            <a:r>
              <a:rPr lang="en-US" altLang="zh-HK" dirty="0"/>
              <a:t>EF3333 Chapter 2</a:t>
            </a:r>
            <a:endParaRPr lang="zh-HK" altLang="en-US" dirty="0"/>
          </a:p>
        </p:txBody>
      </p:sp>
      <p:sp>
        <p:nvSpPr>
          <p:cNvPr id="6"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10</a:t>
            </a:fld>
            <a:endParaRPr lang="zh-HK" altLang="en-US" dirty="0"/>
          </a:p>
        </p:txBody>
      </p:sp>
    </p:spTree>
    <p:extLst>
      <p:ext uri="{BB962C8B-B14F-4D97-AF65-F5344CB8AC3E}">
        <p14:creationId xmlns:p14="http://schemas.microsoft.com/office/powerpoint/2010/main" val="4264846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zh-HK">
                <a:ea typeface="ヒラギノ角ゴ Pro W3" pitchFamily="-84" charset="-128"/>
              </a:rPr>
              <a:t>Structure of Financial Markets</a:t>
            </a:r>
          </a:p>
        </p:txBody>
      </p:sp>
      <p:sp>
        <p:nvSpPr>
          <p:cNvPr id="15363" name="Rectangle 3"/>
          <p:cNvSpPr>
            <a:spLocks noGrp="1" noChangeArrowheads="1"/>
          </p:cNvSpPr>
          <p:nvPr>
            <p:ph sz="quarter" idx="1"/>
          </p:nvPr>
        </p:nvSpPr>
        <p:spPr/>
        <p:txBody>
          <a:bodyPr>
            <a:normAutofit/>
          </a:bodyPr>
          <a:lstStyle/>
          <a:p>
            <a:pPr marL="519113" indent="-519113" eaLnBrk="1" hangingPunct="1">
              <a:lnSpc>
                <a:spcPct val="90000"/>
              </a:lnSpc>
              <a:buFont typeface="Times" pitchFamily="-84" charset="0"/>
              <a:buAutoNum type="arabicPeriod"/>
            </a:pPr>
            <a:r>
              <a:rPr lang="en-US" altLang="zh-HK" dirty="0">
                <a:ea typeface="ヒラギノ角ゴ Pro W3" pitchFamily="-84" charset="-128"/>
              </a:rPr>
              <a:t>Debt Markets</a:t>
            </a:r>
          </a:p>
          <a:p>
            <a:pPr marL="1109663" lvl="1" indent="-533400" eaLnBrk="1" hangingPunct="1">
              <a:lnSpc>
                <a:spcPct val="90000"/>
              </a:lnSpc>
              <a:buFont typeface="Arial" pitchFamily="34" charset="0"/>
              <a:buChar char="─"/>
            </a:pPr>
            <a:r>
              <a:rPr lang="en-US" altLang="zh-HK" dirty="0">
                <a:ea typeface="ヒラギノ角ゴ Pro W3" pitchFamily="-84" charset="-128"/>
              </a:rPr>
              <a:t>Short-Term (maturity &lt; 1 year)</a:t>
            </a:r>
          </a:p>
          <a:p>
            <a:pPr marL="1109663" lvl="1" indent="-533400" eaLnBrk="1" hangingPunct="1">
              <a:lnSpc>
                <a:spcPct val="90000"/>
              </a:lnSpc>
              <a:buFont typeface="Arial" pitchFamily="34" charset="0"/>
              <a:buChar char="─"/>
            </a:pPr>
            <a:r>
              <a:rPr lang="en-US" altLang="zh-HK" dirty="0">
                <a:ea typeface="ヒラギノ角ゴ Pro W3" pitchFamily="-84" charset="-128"/>
              </a:rPr>
              <a:t>Long-Term (maturity &gt; 10 year)</a:t>
            </a:r>
          </a:p>
          <a:p>
            <a:pPr marL="1109663" lvl="1" indent="-533400" eaLnBrk="1" hangingPunct="1">
              <a:lnSpc>
                <a:spcPct val="90000"/>
              </a:lnSpc>
              <a:buFont typeface="Arial" pitchFamily="34" charset="0"/>
              <a:buChar char="─"/>
            </a:pPr>
            <a:r>
              <a:rPr lang="en-US" altLang="zh-HK" dirty="0">
                <a:ea typeface="ヒラギノ角ゴ Pro W3" pitchFamily="-84" charset="-128"/>
              </a:rPr>
              <a:t>Intermediate term (maturity in-between)</a:t>
            </a:r>
          </a:p>
          <a:p>
            <a:pPr marL="1109663" lvl="1" indent="-533400" eaLnBrk="1" hangingPunct="1">
              <a:lnSpc>
                <a:spcPct val="90000"/>
              </a:lnSpc>
              <a:buFont typeface="Arial" pitchFamily="34" charset="0"/>
              <a:buChar char="─"/>
            </a:pPr>
            <a:endParaRPr lang="en-US" altLang="zh-HK" dirty="0">
              <a:ea typeface="ヒラギノ角ゴ Pro W3" pitchFamily="-84" charset="-128"/>
            </a:endParaRPr>
          </a:p>
          <a:p>
            <a:pPr marL="519113" indent="-519113" eaLnBrk="1" hangingPunct="1">
              <a:lnSpc>
                <a:spcPct val="90000"/>
              </a:lnSpc>
              <a:buFont typeface="Times" pitchFamily="-84" charset="0"/>
              <a:buAutoNum type="arabicPeriod"/>
            </a:pPr>
            <a:r>
              <a:rPr lang="en-US" altLang="zh-HK" dirty="0">
                <a:ea typeface="ヒラギノ角ゴ Pro W3" pitchFamily="-84" charset="-128"/>
              </a:rPr>
              <a:t>Equity Markets</a:t>
            </a:r>
          </a:p>
          <a:p>
            <a:pPr marL="1109663" lvl="1" indent="-533400" eaLnBrk="1" hangingPunct="1">
              <a:lnSpc>
                <a:spcPct val="90000"/>
              </a:lnSpc>
              <a:buFont typeface="Arial" pitchFamily="34" charset="0"/>
              <a:buChar char="─"/>
            </a:pPr>
            <a:r>
              <a:rPr lang="en-US" altLang="zh-HK" dirty="0">
                <a:ea typeface="ヒラギノ角ゴ Pro W3" pitchFamily="-84" charset="-128"/>
              </a:rPr>
              <a:t>Pay dividends, in theory forever</a:t>
            </a:r>
          </a:p>
          <a:p>
            <a:pPr marL="1109663" lvl="1" indent="-533400" eaLnBrk="1" hangingPunct="1">
              <a:lnSpc>
                <a:spcPct val="90000"/>
              </a:lnSpc>
              <a:buFont typeface="Arial" pitchFamily="34" charset="0"/>
              <a:buChar char="─"/>
            </a:pPr>
            <a:r>
              <a:rPr lang="en-US" altLang="zh-HK" dirty="0">
                <a:ea typeface="ヒラギノ角ゴ Pro W3" pitchFamily="-84" charset="-128"/>
              </a:rPr>
              <a:t>Represents an ownership claim in the firm</a:t>
            </a:r>
          </a:p>
          <a:p>
            <a:pPr marL="1109663" lvl="1" indent="-533400" eaLnBrk="1" hangingPunct="1">
              <a:lnSpc>
                <a:spcPct val="90000"/>
              </a:lnSpc>
              <a:buFont typeface="Arial" pitchFamily="34" charset="0"/>
              <a:buChar char="─"/>
            </a:pPr>
            <a:endParaRPr lang="en-US" altLang="zh-HK" dirty="0">
              <a:ea typeface="ヒラギノ角ゴ Pro W3" pitchFamily="-84" charset="-128"/>
            </a:endParaRPr>
          </a:p>
          <a:p>
            <a:pPr marL="1109663" lvl="1" indent="-533400" eaLnBrk="1" hangingPunct="1">
              <a:lnSpc>
                <a:spcPct val="90000"/>
              </a:lnSpc>
              <a:buFont typeface="Arial" pitchFamily="34" charset="0"/>
              <a:buChar char="─"/>
            </a:pPr>
            <a:endParaRPr lang="en-US" altLang="zh-HK" dirty="0">
              <a:ea typeface="ヒラギノ角ゴ Pro W3" pitchFamily="-84" charset="-128"/>
            </a:endParaRPr>
          </a:p>
        </p:txBody>
      </p:sp>
      <p:sp>
        <p:nvSpPr>
          <p:cNvPr id="6" name="頁尾版面配置區 1"/>
          <p:cNvSpPr>
            <a:spLocks noGrp="1"/>
          </p:cNvSpPr>
          <p:nvPr>
            <p:ph type="ftr" sz="quarter" idx="11"/>
          </p:nvPr>
        </p:nvSpPr>
        <p:spPr>
          <a:xfrm>
            <a:off x="2952574" y="6417310"/>
            <a:ext cx="2465440" cy="365760"/>
          </a:xfrm>
        </p:spPr>
        <p:txBody>
          <a:bodyPr/>
          <a:lstStyle/>
          <a:p>
            <a:r>
              <a:rPr lang="en-US" altLang="zh-HK" dirty="0"/>
              <a:t>EF3333 Chapter 2</a:t>
            </a:r>
            <a:endParaRPr lang="zh-HK" altLang="en-US" dirty="0"/>
          </a:p>
        </p:txBody>
      </p:sp>
      <p:sp>
        <p:nvSpPr>
          <p:cNvPr id="7"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11</a:t>
            </a:fld>
            <a:endParaRPr lang="zh-HK" altLang="en-US" dirty="0"/>
          </a:p>
        </p:txBody>
      </p:sp>
    </p:spTree>
    <p:extLst>
      <p:ext uri="{BB962C8B-B14F-4D97-AF65-F5344CB8AC3E}">
        <p14:creationId xmlns:p14="http://schemas.microsoft.com/office/powerpoint/2010/main" val="2347251934"/>
      </p:ext>
    </p:extLst>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6"/>
          <p:cNvSpPr>
            <a:spLocks noGrp="1" noChangeArrowheads="1"/>
          </p:cNvSpPr>
          <p:nvPr>
            <p:ph type="title"/>
          </p:nvPr>
        </p:nvSpPr>
        <p:spPr/>
        <p:txBody>
          <a:bodyPr/>
          <a:lstStyle/>
          <a:p>
            <a:pPr eaLnBrk="1" hangingPunct="1"/>
            <a:r>
              <a:rPr lang="en-US" altLang="zh-HK">
                <a:ea typeface="ヒラギノ角ゴ Pro W3" pitchFamily="-84" charset="-128"/>
              </a:rPr>
              <a:t>Structure of Financial Markets</a:t>
            </a:r>
          </a:p>
        </p:txBody>
      </p:sp>
      <p:sp>
        <p:nvSpPr>
          <p:cNvPr id="16387" name="Rectangle 7"/>
          <p:cNvSpPr>
            <a:spLocks noGrp="1" noChangeArrowheads="1"/>
          </p:cNvSpPr>
          <p:nvPr>
            <p:ph sz="quarter" idx="1"/>
          </p:nvPr>
        </p:nvSpPr>
        <p:spPr/>
        <p:txBody>
          <a:bodyPr>
            <a:normAutofit/>
          </a:bodyPr>
          <a:lstStyle/>
          <a:p>
            <a:pPr marL="461963" indent="-461963" eaLnBrk="1" hangingPunct="1">
              <a:lnSpc>
                <a:spcPct val="90000"/>
              </a:lnSpc>
              <a:buFont typeface="Times" pitchFamily="-84" charset="0"/>
              <a:buAutoNum type="arabicPeriod"/>
            </a:pPr>
            <a:r>
              <a:rPr lang="en-US" altLang="zh-HK" dirty="0">
                <a:ea typeface="ヒラギノ角ゴ Pro W3" pitchFamily="-84" charset="-128"/>
              </a:rPr>
              <a:t>Primary Market</a:t>
            </a:r>
          </a:p>
          <a:p>
            <a:pPr marL="1001713" lvl="1" indent="-368300">
              <a:lnSpc>
                <a:spcPct val="90000"/>
              </a:lnSpc>
              <a:buFont typeface="Arial" pitchFamily="34" charset="0"/>
              <a:buChar char="─"/>
            </a:pPr>
            <a:r>
              <a:rPr lang="en-US" altLang="en-US" dirty="0">
                <a:ea typeface="ヒラギノ角ゴ Pro W3" pitchFamily="-84" charset="-128"/>
              </a:rPr>
              <a:t>Markets in which users of funds (e.g. corporations, governments) raise funds by issuing financial instruments (e.g. stocks and bonds)</a:t>
            </a:r>
            <a:endParaRPr lang="en-US" altLang="zh-HK" dirty="0">
              <a:ea typeface="ヒラギノ角ゴ Pro W3" pitchFamily="-84" charset="-128"/>
            </a:endParaRPr>
          </a:p>
          <a:p>
            <a:pPr marL="1001713" lvl="1" indent="-368300" eaLnBrk="1" hangingPunct="1">
              <a:lnSpc>
                <a:spcPct val="90000"/>
              </a:lnSpc>
              <a:buFont typeface="Arial" pitchFamily="34" charset="0"/>
              <a:buChar char="─"/>
            </a:pPr>
            <a:r>
              <a:rPr lang="en-US" altLang="zh-HK" dirty="0">
                <a:ea typeface="ヒラギノ角ゴ Pro W3" pitchFamily="-84" charset="-128"/>
              </a:rPr>
              <a:t>New security issues sold to initial buyers</a:t>
            </a:r>
          </a:p>
          <a:p>
            <a:pPr marL="1001713" lvl="1" indent="-368300" eaLnBrk="1" hangingPunct="1">
              <a:lnSpc>
                <a:spcPct val="90000"/>
              </a:lnSpc>
              <a:buFont typeface="Arial" pitchFamily="34" charset="0"/>
              <a:buChar char="─"/>
            </a:pPr>
            <a:r>
              <a:rPr lang="en-US" altLang="zh-HK" dirty="0">
                <a:ea typeface="ヒラギノ角ゴ Pro W3" pitchFamily="-84" charset="-128"/>
              </a:rPr>
              <a:t>Typically involves an investment bank who underwrites the offering</a:t>
            </a:r>
          </a:p>
          <a:p>
            <a:pPr marL="1001713" lvl="1" indent="-368300">
              <a:lnSpc>
                <a:spcPct val="90000"/>
              </a:lnSpc>
              <a:buFont typeface="Arial" pitchFamily="34" charset="0"/>
              <a:buChar char="─"/>
            </a:pPr>
            <a:r>
              <a:rPr lang="en-US" altLang="en-US" dirty="0">
                <a:ea typeface="ヒラギノ角ゴ Pro W3" pitchFamily="-84" charset="-128"/>
              </a:rPr>
              <a:t>For example, Intel would like to issue 100 million new shares, will Intel sell the shares by themselves or by some investment banks?</a:t>
            </a:r>
          </a:p>
          <a:p>
            <a:pPr marL="1001713" lvl="1" indent="-368300">
              <a:lnSpc>
                <a:spcPct val="90000"/>
              </a:lnSpc>
              <a:buFont typeface="Arial" pitchFamily="34" charset="0"/>
              <a:buChar char="─"/>
            </a:pPr>
            <a:r>
              <a:rPr lang="en-US" altLang="en-US" dirty="0">
                <a:ea typeface="ヒラギノ角ゴ Pro W3" pitchFamily="-84" charset="-128"/>
              </a:rPr>
              <a:t>Most of the time, investment banks will underwrite it. However, there are lots of studies about this IPO, and find the firm need to pay about 7-8% fee.</a:t>
            </a:r>
            <a:endParaRPr lang="en-US" altLang="zh-HK" dirty="0">
              <a:ea typeface="ヒラギノ角ゴ Pro W3" pitchFamily="-84" charset="-128"/>
            </a:endParaRPr>
          </a:p>
        </p:txBody>
      </p:sp>
      <p:sp>
        <p:nvSpPr>
          <p:cNvPr id="6" name="頁尾版面配置區 1"/>
          <p:cNvSpPr>
            <a:spLocks noGrp="1"/>
          </p:cNvSpPr>
          <p:nvPr>
            <p:ph type="ftr" sz="quarter" idx="11"/>
          </p:nvPr>
        </p:nvSpPr>
        <p:spPr>
          <a:xfrm>
            <a:off x="2952574" y="6417310"/>
            <a:ext cx="2465440" cy="365760"/>
          </a:xfrm>
        </p:spPr>
        <p:txBody>
          <a:bodyPr/>
          <a:lstStyle/>
          <a:p>
            <a:r>
              <a:rPr lang="en-US" altLang="zh-HK" dirty="0"/>
              <a:t>EF3333 Chapter 2</a:t>
            </a:r>
            <a:endParaRPr lang="zh-HK" altLang="en-US" dirty="0"/>
          </a:p>
        </p:txBody>
      </p:sp>
      <p:sp>
        <p:nvSpPr>
          <p:cNvPr id="7"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12</a:t>
            </a:fld>
            <a:endParaRPr lang="zh-HK" altLang="en-US" dirty="0"/>
          </a:p>
        </p:txBody>
      </p:sp>
    </p:spTree>
    <p:extLst>
      <p:ext uri="{BB962C8B-B14F-4D97-AF65-F5344CB8AC3E}">
        <p14:creationId xmlns:p14="http://schemas.microsoft.com/office/powerpoint/2010/main" val="3442678260"/>
      </p:ext>
    </p:extLst>
  </p:cSld>
  <p:clrMapOvr>
    <a:masterClrMapping/>
  </p:clrMapOvr>
  <p:transition spd="med">
    <p:wipe dir="r"/>
  </p:transition>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6"/>
          <p:cNvSpPr>
            <a:spLocks noGrp="1" noChangeArrowheads="1"/>
          </p:cNvSpPr>
          <p:nvPr>
            <p:ph type="title"/>
          </p:nvPr>
        </p:nvSpPr>
        <p:spPr/>
        <p:txBody>
          <a:bodyPr/>
          <a:lstStyle/>
          <a:p>
            <a:pPr eaLnBrk="1" hangingPunct="1"/>
            <a:r>
              <a:rPr lang="en-US" altLang="zh-HK">
                <a:ea typeface="ヒラギノ角ゴ Pro W3" pitchFamily="-84" charset="-128"/>
              </a:rPr>
              <a:t>Structure of Financial Markets</a:t>
            </a:r>
          </a:p>
        </p:txBody>
      </p:sp>
      <p:sp>
        <p:nvSpPr>
          <p:cNvPr id="16387" name="Rectangle 7"/>
          <p:cNvSpPr>
            <a:spLocks noGrp="1" noChangeArrowheads="1"/>
          </p:cNvSpPr>
          <p:nvPr>
            <p:ph sz="quarter" idx="1"/>
          </p:nvPr>
        </p:nvSpPr>
        <p:spPr>
          <a:xfrm>
            <a:off x="457200" y="1219200"/>
            <a:ext cx="8435280" cy="4937760"/>
          </a:xfrm>
        </p:spPr>
        <p:txBody>
          <a:bodyPr>
            <a:normAutofit/>
          </a:bodyPr>
          <a:lstStyle/>
          <a:p>
            <a:pPr marL="514350" indent="-514350" eaLnBrk="1" hangingPunct="1">
              <a:lnSpc>
                <a:spcPct val="90000"/>
              </a:lnSpc>
              <a:spcBef>
                <a:spcPct val="70000"/>
              </a:spcBef>
              <a:buFont typeface="+mj-lt"/>
              <a:buAutoNum type="arabicPeriod" startAt="2"/>
            </a:pPr>
            <a:r>
              <a:rPr lang="en-US" altLang="zh-HK" dirty="0">
                <a:ea typeface="ヒラギノ角ゴ Pro W3" pitchFamily="-84" charset="-128"/>
              </a:rPr>
              <a:t>Secondary Market</a:t>
            </a:r>
          </a:p>
          <a:p>
            <a:pPr marL="1001713" lvl="1" indent="-368300" eaLnBrk="1" hangingPunct="1">
              <a:lnSpc>
                <a:spcPct val="90000"/>
              </a:lnSpc>
              <a:buFont typeface="Arial" pitchFamily="34" charset="0"/>
              <a:buChar char="─"/>
            </a:pPr>
            <a:r>
              <a:rPr lang="en-US" altLang="zh-HK" dirty="0">
                <a:ea typeface="ヒラギノ角ゴ Pro W3" pitchFamily="-84" charset="-128"/>
              </a:rPr>
              <a:t>Securities previously issued are bought and sold</a:t>
            </a:r>
          </a:p>
          <a:p>
            <a:pPr marL="1001713" lvl="1" indent="-368300" eaLnBrk="1" hangingPunct="1">
              <a:lnSpc>
                <a:spcPct val="90000"/>
              </a:lnSpc>
              <a:buFont typeface="Arial" pitchFamily="34" charset="0"/>
              <a:buChar char="─"/>
            </a:pPr>
            <a:r>
              <a:rPr lang="en-US" altLang="zh-HK" dirty="0">
                <a:ea typeface="ヒラギノ角ゴ Pro W3" pitchFamily="-84" charset="-128"/>
              </a:rPr>
              <a:t>Examples include the NYSE and Nasdaq</a:t>
            </a:r>
          </a:p>
          <a:p>
            <a:pPr marL="1001713" lvl="1" indent="-368300" eaLnBrk="1" hangingPunct="1">
              <a:lnSpc>
                <a:spcPct val="90000"/>
              </a:lnSpc>
              <a:buFont typeface="Arial" pitchFamily="34" charset="0"/>
              <a:buChar char="─"/>
            </a:pPr>
            <a:r>
              <a:rPr lang="en-US" altLang="zh-HK" dirty="0">
                <a:ea typeface="ヒラギノ角ゴ Pro W3" pitchFamily="-84" charset="-128"/>
              </a:rPr>
              <a:t>Involves both brokers and dealers (do you know the difference?)</a:t>
            </a:r>
          </a:p>
          <a:p>
            <a:pPr marL="0" indent="0">
              <a:spcBef>
                <a:spcPct val="70000"/>
              </a:spcBef>
              <a:buNone/>
            </a:pPr>
            <a:r>
              <a:rPr lang="en-US" altLang="zh-HK" sz="2400" dirty="0">
                <a:ea typeface="ヒラギノ角ゴ Pro W3" pitchFamily="-84" charset="-128"/>
              </a:rPr>
              <a:t>Even though firms don</a:t>
            </a:r>
            <a:r>
              <a:rPr lang="ja-JP" altLang="en-US" sz="2400" dirty="0">
                <a:ea typeface="ヒラギノ角ゴ Pro W3" pitchFamily="-84" charset="-128"/>
              </a:rPr>
              <a:t>’</a:t>
            </a:r>
            <a:r>
              <a:rPr lang="en-US" altLang="ja-JP" sz="2400" dirty="0">
                <a:ea typeface="ヒラギノ角ゴ Pro W3" pitchFamily="-84" charset="-128"/>
              </a:rPr>
              <a:t>t get any money, per se, from the secondary market, it serves two important functions:</a:t>
            </a:r>
          </a:p>
          <a:p>
            <a:pPr marL="717550" indent="-358775">
              <a:spcBef>
                <a:spcPct val="70000"/>
              </a:spcBef>
            </a:pPr>
            <a:r>
              <a:rPr lang="en-US" altLang="zh-HK" sz="2200" dirty="0">
                <a:ea typeface="ヒラギノ角ゴ Pro W3" pitchFamily="-84" charset="-128"/>
              </a:rPr>
              <a:t>Provides liquidity, making it easy to buy and sell the securities of the companies</a:t>
            </a:r>
          </a:p>
          <a:p>
            <a:pPr marL="717550" indent="-358775">
              <a:spcBef>
                <a:spcPct val="70000"/>
              </a:spcBef>
            </a:pPr>
            <a:r>
              <a:rPr lang="en-US" altLang="zh-HK" sz="2200" dirty="0">
                <a:ea typeface="ヒラギノ角ゴ Pro W3" pitchFamily="-84" charset="-128"/>
              </a:rPr>
              <a:t>Establishes a price for the securities (useful for company valuation)</a:t>
            </a:r>
          </a:p>
        </p:txBody>
      </p:sp>
      <p:sp>
        <p:nvSpPr>
          <p:cNvPr id="6" name="頁尾版面配置區 1"/>
          <p:cNvSpPr>
            <a:spLocks noGrp="1"/>
          </p:cNvSpPr>
          <p:nvPr>
            <p:ph type="ftr" sz="quarter" idx="11"/>
          </p:nvPr>
        </p:nvSpPr>
        <p:spPr>
          <a:xfrm>
            <a:off x="2952574" y="6417310"/>
            <a:ext cx="2465440" cy="365760"/>
          </a:xfrm>
        </p:spPr>
        <p:txBody>
          <a:bodyPr/>
          <a:lstStyle/>
          <a:p>
            <a:r>
              <a:rPr lang="en-US" altLang="zh-HK" dirty="0"/>
              <a:t>EF3333 Chapter 2</a:t>
            </a:r>
            <a:endParaRPr lang="zh-HK" altLang="en-US" dirty="0"/>
          </a:p>
        </p:txBody>
      </p:sp>
      <p:sp>
        <p:nvSpPr>
          <p:cNvPr id="7"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13</a:t>
            </a:fld>
            <a:endParaRPr lang="zh-HK" altLang="en-US" dirty="0"/>
          </a:p>
        </p:txBody>
      </p:sp>
    </p:spTree>
    <p:extLst>
      <p:ext uri="{BB962C8B-B14F-4D97-AF65-F5344CB8AC3E}">
        <p14:creationId xmlns:p14="http://schemas.microsoft.com/office/powerpoint/2010/main" val="3374733270"/>
      </p:ext>
    </p:extLst>
  </p:cSld>
  <p:clrMapOvr>
    <a:masterClrMapping/>
  </p:clrMapOvr>
  <p:transition spd="med">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title"/>
          </p:nvPr>
        </p:nvSpPr>
        <p:spPr/>
        <p:txBody>
          <a:bodyPr/>
          <a:lstStyle/>
          <a:p>
            <a:pPr eaLnBrk="1" hangingPunct="1"/>
            <a:r>
              <a:rPr lang="en-US" altLang="zh-HK">
                <a:ea typeface="ヒラギノ角ゴ Pro W3" pitchFamily="-84" charset="-128"/>
              </a:rPr>
              <a:t>Structure of Financial Markets</a:t>
            </a:r>
          </a:p>
        </p:txBody>
      </p:sp>
      <p:sp>
        <p:nvSpPr>
          <p:cNvPr id="20482" name="Rectangle 8"/>
          <p:cNvSpPr>
            <a:spLocks noGrp="1" noChangeArrowheads="1"/>
          </p:cNvSpPr>
          <p:nvPr>
            <p:ph sz="quarter" idx="1"/>
          </p:nvPr>
        </p:nvSpPr>
        <p:spPr/>
        <p:txBody>
          <a:bodyPr/>
          <a:lstStyle/>
          <a:p>
            <a:pPr marL="0" indent="0" eaLnBrk="1" hangingPunct="1">
              <a:buFont typeface="Times" pitchFamily="-84" charset="0"/>
              <a:buNone/>
            </a:pPr>
            <a:r>
              <a:rPr lang="en-US" altLang="zh-HK" dirty="0">
                <a:ea typeface="ヒラギノ角ゴ Pro W3" pitchFamily="-84" charset="-128"/>
              </a:rPr>
              <a:t>We can further classify secondary markets as follows:</a:t>
            </a:r>
          </a:p>
          <a:p>
            <a:pPr marL="0" indent="0" eaLnBrk="1" hangingPunct="1">
              <a:buFont typeface="Times" pitchFamily="-84" charset="0"/>
              <a:buAutoNum type="arabicPeriod"/>
            </a:pPr>
            <a:r>
              <a:rPr lang="en-US" altLang="zh-HK" dirty="0">
                <a:ea typeface="ヒラギノ角ゴ Pro W3" pitchFamily="-84" charset="-128"/>
              </a:rPr>
              <a:t> Exchanges</a:t>
            </a:r>
          </a:p>
          <a:p>
            <a:pPr marL="855663" lvl="1" indent="-392113">
              <a:buFont typeface="Arial" pitchFamily="34" charset="0"/>
              <a:buChar char="─"/>
            </a:pPr>
            <a:r>
              <a:rPr lang="en-US" altLang="zh-HK" dirty="0">
                <a:ea typeface="ヒラギノ角ゴ Pro W3" pitchFamily="-84" charset="-128"/>
              </a:rPr>
              <a:t>Trades conducted in central locations (e.g., New York Stock Exchange, </a:t>
            </a:r>
            <a:r>
              <a:rPr lang="en-US" altLang="en-US" dirty="0">
                <a:ea typeface="ヒラギノ角ゴ Pro W3" pitchFamily="-84" charset="-128"/>
              </a:rPr>
              <a:t>American Stock Exchanges, Chicago Board, and etc.) (</a:t>
            </a:r>
            <a:r>
              <a:rPr lang="en-US" altLang="en-US" dirty="0">
                <a:ea typeface="ヒラギノ角ゴ Pro W3" pitchFamily="-84" charset="-128"/>
                <a:hlinkClick r:id="rId2"/>
              </a:rPr>
              <a:t>http://www.nyse.com</a:t>
            </a:r>
            <a:r>
              <a:rPr lang="en-US" altLang="en-US" dirty="0">
                <a:ea typeface="ヒラギノ角ゴ Pro W3" pitchFamily="-84" charset="-128"/>
              </a:rPr>
              <a:t>)</a:t>
            </a:r>
            <a:r>
              <a:rPr lang="en-US" altLang="zh-HK" dirty="0">
                <a:ea typeface="ヒラギノ角ゴ Pro W3" pitchFamily="-84" charset="-128"/>
              </a:rPr>
              <a:t> </a:t>
            </a:r>
          </a:p>
          <a:p>
            <a:pPr marL="0" indent="0" eaLnBrk="1" hangingPunct="1">
              <a:spcBef>
                <a:spcPts val="1200"/>
              </a:spcBef>
              <a:buFont typeface="Times" pitchFamily="-84" charset="0"/>
              <a:buAutoNum type="arabicPeriod"/>
            </a:pPr>
            <a:r>
              <a:rPr lang="en-US" altLang="zh-HK" dirty="0">
                <a:ea typeface="ヒラギノ角ゴ Pro W3" pitchFamily="-84" charset="-128"/>
              </a:rPr>
              <a:t> Over-the-Counter Markets</a:t>
            </a:r>
          </a:p>
          <a:p>
            <a:pPr marL="855663" lvl="1" indent="-392113" algn="just">
              <a:buFont typeface="Arial" pitchFamily="34" charset="0"/>
              <a:buChar char="─"/>
            </a:pPr>
            <a:r>
              <a:rPr lang="en-US" altLang="en-US" dirty="0">
                <a:ea typeface="ヒラギノ角ゴ Pro W3" pitchFamily="-84" charset="-128"/>
              </a:rPr>
              <a:t>Dealers at different locations who have an inventory of securities stand ready to buy and sell securities “over the counter” to anyone who comes to them and is willing to accept their price. ,  (</a:t>
            </a:r>
            <a:r>
              <a:rPr lang="en-US" altLang="en-US" dirty="0">
                <a:ea typeface="ヒラギノ角ゴ Pro W3" pitchFamily="-84" charset="-128"/>
                <a:hlinkClick r:id="rId3"/>
              </a:rPr>
              <a:t>http://www.nasdaq.com</a:t>
            </a:r>
            <a:r>
              <a:rPr lang="en-US" altLang="en-US" dirty="0">
                <a:ea typeface="ヒラギノ角ゴ Pro W3" pitchFamily="-84" charset="-128"/>
              </a:rPr>
              <a:t>)</a:t>
            </a:r>
          </a:p>
          <a:p>
            <a:pPr marL="855663" lvl="1" indent="-392113">
              <a:buFont typeface="Arial" pitchFamily="34" charset="0"/>
              <a:buChar char="─"/>
            </a:pPr>
            <a:r>
              <a:rPr lang="en-US" altLang="zh-HK" dirty="0">
                <a:ea typeface="ヒラギノ角ゴ Pro W3" pitchFamily="-84" charset="-128"/>
              </a:rPr>
              <a:t>Best example is the market for Treasury Securities</a:t>
            </a:r>
          </a:p>
          <a:p>
            <a:pPr marL="855663" lvl="1" indent="-392113" eaLnBrk="1" hangingPunct="1">
              <a:buFontTx/>
              <a:buNone/>
            </a:pPr>
            <a:endParaRPr lang="en-US" altLang="zh-HK" dirty="0">
              <a:ea typeface="ヒラギノ角ゴ Pro W3" pitchFamily="-84" charset="-128"/>
            </a:endParaRPr>
          </a:p>
        </p:txBody>
      </p:sp>
      <p:sp>
        <p:nvSpPr>
          <p:cNvPr id="6" name="頁尾版面配置區 1"/>
          <p:cNvSpPr>
            <a:spLocks noGrp="1"/>
          </p:cNvSpPr>
          <p:nvPr>
            <p:ph type="ftr" sz="quarter" idx="11"/>
          </p:nvPr>
        </p:nvSpPr>
        <p:spPr>
          <a:xfrm>
            <a:off x="2952574" y="6417310"/>
            <a:ext cx="2465440" cy="365760"/>
          </a:xfrm>
        </p:spPr>
        <p:txBody>
          <a:bodyPr/>
          <a:lstStyle/>
          <a:p>
            <a:r>
              <a:rPr lang="en-US" altLang="zh-HK" dirty="0"/>
              <a:t>EF3333 Chapter 2</a:t>
            </a:r>
            <a:endParaRPr lang="zh-HK" altLang="en-US" dirty="0"/>
          </a:p>
        </p:txBody>
      </p:sp>
      <p:sp>
        <p:nvSpPr>
          <p:cNvPr id="7"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14</a:t>
            </a:fld>
            <a:endParaRPr lang="zh-HK" altLang="en-US" dirty="0"/>
          </a:p>
        </p:txBody>
      </p:sp>
    </p:spTree>
    <p:extLst>
      <p:ext uri="{BB962C8B-B14F-4D97-AF65-F5344CB8AC3E}">
        <p14:creationId xmlns:p14="http://schemas.microsoft.com/office/powerpoint/2010/main" val="3609938128"/>
      </p:ext>
    </p:extLst>
  </p:cSld>
  <p:clrMapOvr>
    <a:masterClrMapping/>
  </p:clrMapOvr>
  <p:transition spd="med">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a:bodyPr>
          <a:lstStyle/>
          <a:p>
            <a:pPr eaLnBrk="1" hangingPunct="1"/>
            <a:r>
              <a:rPr lang="en-US" altLang="zh-HK" dirty="0">
                <a:ea typeface="ヒラギノ角ゴ Pro W3" pitchFamily="-84" charset="-128"/>
              </a:rPr>
              <a:t>Classifications of Financial Markets</a:t>
            </a:r>
          </a:p>
        </p:txBody>
      </p:sp>
      <p:sp>
        <p:nvSpPr>
          <p:cNvPr id="45059" name="Rectangle 3"/>
          <p:cNvSpPr>
            <a:spLocks noGrp="1" noChangeArrowheads="1"/>
          </p:cNvSpPr>
          <p:nvPr>
            <p:ph sz="quarter" idx="1"/>
          </p:nvPr>
        </p:nvSpPr>
        <p:spPr/>
        <p:txBody>
          <a:bodyPr/>
          <a:lstStyle/>
          <a:p>
            <a:pPr marL="0" indent="0" eaLnBrk="1" hangingPunct="1">
              <a:buFont typeface="Times" charset="0"/>
              <a:buNone/>
              <a:defRPr/>
            </a:pPr>
            <a:r>
              <a:rPr lang="en-US" dirty="0">
                <a:ea typeface="ヒラギノ角ゴ Pro W3" charset="0"/>
                <a:cs typeface="ヒラギノ角ゴ Pro W3" charset="0"/>
              </a:rPr>
              <a:t>We can also classify markets by the maturity of the securities:</a:t>
            </a:r>
          </a:p>
          <a:p>
            <a:pPr marL="406400" indent="-406400" eaLnBrk="1" hangingPunct="1">
              <a:buFont typeface="Times" charset="0"/>
              <a:buAutoNum type="arabicPeriod"/>
              <a:defRPr/>
            </a:pPr>
            <a:r>
              <a:rPr lang="en-US" dirty="0">
                <a:ea typeface="ヒラギノ角ゴ Pro W3" charset="0"/>
                <a:cs typeface="ヒラギノ角ゴ Pro W3" charset="0"/>
              </a:rPr>
              <a:t> Money Market: Short-Term </a:t>
            </a:r>
            <a:br>
              <a:rPr lang="en-US" dirty="0">
                <a:ea typeface="ヒラギノ角ゴ Pro W3" charset="0"/>
                <a:cs typeface="ヒラギノ角ゴ Pro W3" charset="0"/>
              </a:rPr>
            </a:br>
            <a:r>
              <a:rPr lang="en-US" dirty="0">
                <a:ea typeface="ヒラギノ角ゴ Pro W3" charset="0"/>
                <a:cs typeface="ヒラギノ角ゴ Pro W3" charset="0"/>
              </a:rPr>
              <a:t>(maturity &lt; 1 year) </a:t>
            </a:r>
          </a:p>
          <a:p>
            <a:pPr marL="406400" indent="-406400" eaLnBrk="1" hangingPunct="1">
              <a:buFont typeface="Times" charset="0"/>
              <a:buAutoNum type="arabicPeriod"/>
              <a:defRPr/>
            </a:pPr>
            <a:r>
              <a:rPr lang="en-US" dirty="0">
                <a:ea typeface="ヒラギノ角ゴ Pro W3" charset="0"/>
                <a:cs typeface="ヒラギノ角ゴ Pro W3" charset="0"/>
              </a:rPr>
              <a:t> Capital Market: Long-Term </a:t>
            </a:r>
            <a:br>
              <a:rPr lang="en-US" dirty="0">
                <a:ea typeface="ヒラギノ角ゴ Pro W3" charset="0"/>
                <a:cs typeface="ヒラギノ角ゴ Pro W3" charset="0"/>
              </a:rPr>
            </a:br>
            <a:r>
              <a:rPr lang="en-US" dirty="0">
                <a:ea typeface="ヒラギノ角ゴ Pro W3" charset="0"/>
                <a:cs typeface="ヒラギノ角ゴ Pro W3" charset="0"/>
              </a:rPr>
              <a:t>(maturity &gt; 1 year) plus equities (no maturity)</a:t>
            </a:r>
          </a:p>
        </p:txBody>
      </p:sp>
      <p:sp>
        <p:nvSpPr>
          <p:cNvPr id="6" name="頁尾版面配置區 1"/>
          <p:cNvSpPr>
            <a:spLocks noGrp="1"/>
          </p:cNvSpPr>
          <p:nvPr>
            <p:ph type="ftr" sz="quarter" idx="11"/>
          </p:nvPr>
        </p:nvSpPr>
        <p:spPr>
          <a:xfrm>
            <a:off x="2952574" y="6417310"/>
            <a:ext cx="2465440" cy="365760"/>
          </a:xfrm>
        </p:spPr>
        <p:txBody>
          <a:bodyPr/>
          <a:lstStyle/>
          <a:p>
            <a:r>
              <a:rPr lang="en-US" altLang="zh-HK" dirty="0"/>
              <a:t>EF3333 Chapter 2</a:t>
            </a:r>
            <a:endParaRPr lang="zh-HK" altLang="en-US" dirty="0"/>
          </a:p>
        </p:txBody>
      </p:sp>
      <p:sp>
        <p:nvSpPr>
          <p:cNvPr id="7"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15</a:t>
            </a:fld>
            <a:endParaRPr lang="zh-HK" altLang="en-US" dirty="0"/>
          </a:p>
        </p:txBody>
      </p:sp>
    </p:spTree>
    <p:extLst>
      <p:ext uri="{BB962C8B-B14F-4D97-AF65-F5344CB8AC3E}">
        <p14:creationId xmlns:p14="http://schemas.microsoft.com/office/powerpoint/2010/main" val="3369765888"/>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10"/>
          <p:cNvSpPr>
            <a:spLocks noGrp="1" noChangeArrowheads="1"/>
          </p:cNvSpPr>
          <p:nvPr>
            <p:ph type="title"/>
          </p:nvPr>
        </p:nvSpPr>
        <p:spPr/>
        <p:txBody>
          <a:bodyPr>
            <a:normAutofit fontScale="90000"/>
          </a:bodyPr>
          <a:lstStyle/>
          <a:p>
            <a:pPr eaLnBrk="1" hangingPunct="1"/>
            <a:r>
              <a:rPr lang="en-US" altLang="zh-HK" dirty="0">
                <a:ea typeface="ヒラギノ角ゴ Pro W3" pitchFamily="-84" charset="-128"/>
              </a:rPr>
              <a:t>Internationalization of</a:t>
            </a:r>
            <a:br>
              <a:rPr lang="en-US" altLang="zh-HK" dirty="0">
                <a:ea typeface="ヒラギノ角ゴ Pro W3" pitchFamily="-84" charset="-128"/>
              </a:rPr>
            </a:br>
            <a:r>
              <a:rPr lang="en-US" altLang="zh-HK" dirty="0">
                <a:ea typeface="ヒラギノ角ゴ Pro W3" pitchFamily="-84" charset="-128"/>
              </a:rPr>
              <a:t>Financial Markets</a:t>
            </a:r>
          </a:p>
        </p:txBody>
      </p:sp>
      <p:sp>
        <p:nvSpPr>
          <p:cNvPr id="46083" name="Rectangle 11"/>
          <p:cNvSpPr>
            <a:spLocks noGrp="1" noChangeArrowheads="1"/>
          </p:cNvSpPr>
          <p:nvPr>
            <p:ph sz="quarter" idx="1"/>
          </p:nvPr>
        </p:nvSpPr>
        <p:spPr/>
        <p:txBody>
          <a:bodyPr/>
          <a:lstStyle/>
          <a:p>
            <a:pPr marL="0" indent="0" eaLnBrk="1" hangingPunct="1">
              <a:buFont typeface="Times" charset="0"/>
              <a:buNone/>
              <a:defRPr/>
            </a:pPr>
            <a:r>
              <a:rPr lang="en-US" sz="2400" dirty="0">
                <a:ea typeface="ヒラギノ角ゴ Pro W3" charset="0"/>
                <a:cs typeface="ヒラギノ角ゴ Pro W3" charset="0"/>
              </a:rPr>
              <a:t>The internationalization of markets is an important trend. The U.S. no longer dominates the world stage.</a:t>
            </a:r>
          </a:p>
          <a:p>
            <a:pPr marL="338138" indent="-338138" eaLnBrk="1" hangingPunct="1">
              <a:defRPr/>
            </a:pPr>
            <a:r>
              <a:rPr lang="en-US" sz="2400" dirty="0">
                <a:ea typeface="ヒラギノ角ゴ Pro W3" charset="0"/>
                <a:cs typeface="ヒラギノ角ゴ Pro W3" charset="0"/>
              </a:rPr>
              <a:t>International Bond Market &amp; Eurobonds</a:t>
            </a:r>
          </a:p>
          <a:p>
            <a:pPr marL="628650" lvl="1" indent="-342900" eaLnBrk="1" hangingPunct="1">
              <a:buFont typeface="Arial" charset="0"/>
              <a:buChar char="─"/>
              <a:defRPr/>
            </a:pPr>
            <a:r>
              <a:rPr lang="en-US" dirty="0">
                <a:ea typeface="ヒラギノ角ゴ Pro W3" charset="0"/>
              </a:rPr>
              <a:t>Foreign bonds</a:t>
            </a:r>
          </a:p>
          <a:p>
            <a:pPr marL="914400" lvl="2" indent="-285750" eaLnBrk="1" hangingPunct="1">
              <a:defRPr/>
            </a:pPr>
            <a:r>
              <a:rPr lang="en-US" dirty="0">
                <a:ea typeface="ヒラギノ角ゴ Pro W3" charset="0"/>
              </a:rPr>
              <a:t>Denominated in a foreign currency</a:t>
            </a:r>
          </a:p>
          <a:p>
            <a:pPr marL="914400" lvl="2" indent="-285750" eaLnBrk="1" hangingPunct="1">
              <a:defRPr/>
            </a:pPr>
            <a:r>
              <a:rPr lang="en-US" dirty="0">
                <a:ea typeface="ヒラギノ角ゴ Pro W3" charset="0"/>
              </a:rPr>
              <a:t>Targeted at a foreign market</a:t>
            </a:r>
          </a:p>
          <a:p>
            <a:pPr marL="628650" lvl="1" indent="-342900" eaLnBrk="1" hangingPunct="1">
              <a:buFont typeface="Arial" charset="0"/>
              <a:buChar char="─"/>
              <a:defRPr/>
            </a:pPr>
            <a:r>
              <a:rPr lang="en-US" dirty="0">
                <a:ea typeface="ヒラギノ角ゴ Pro W3" charset="0"/>
              </a:rPr>
              <a:t>Eurobonds</a:t>
            </a:r>
          </a:p>
          <a:p>
            <a:pPr marL="914400" lvl="2" indent="-285750">
              <a:defRPr/>
            </a:pPr>
            <a:r>
              <a:rPr lang="en-US" dirty="0">
                <a:ea typeface="ヒラギノ角ゴ Pro W3" charset="0"/>
              </a:rPr>
              <a:t>Denominated in one currency, but sold in a different market. </a:t>
            </a:r>
            <a:r>
              <a:rPr lang="en-US" altLang="en-US" dirty="0">
                <a:ea typeface="ヒラギノ角ゴ Pro W3" charset="0"/>
              </a:rPr>
              <a:t>(e.g., GE </a:t>
            </a:r>
            <a:r>
              <a:rPr lang="en-US" altLang="en-US" dirty="0"/>
              <a:t>sells bond </a:t>
            </a:r>
            <a:r>
              <a:rPr lang="en-US" altLang="en-US" i="1" dirty="0">
                <a:solidFill>
                  <a:srgbClr val="FF3300"/>
                </a:solidFill>
              </a:rPr>
              <a:t>in India for Japanese Yen</a:t>
            </a:r>
            <a:r>
              <a:rPr lang="en-US" altLang="en-US" dirty="0"/>
              <a:t>)</a:t>
            </a:r>
            <a:endParaRPr lang="en-US" dirty="0">
              <a:ea typeface="ヒラギノ角ゴ Pro W3" charset="0"/>
            </a:endParaRPr>
          </a:p>
          <a:p>
            <a:pPr marL="914400" lvl="2" indent="-285750" eaLnBrk="1" hangingPunct="1">
              <a:defRPr/>
            </a:pPr>
            <a:r>
              <a:rPr lang="en-US" dirty="0">
                <a:ea typeface="ヒラギノ角ゴ Pro W3" charset="0"/>
              </a:rPr>
              <a:t>Now larger than U.S. corporate bond market</a:t>
            </a:r>
          </a:p>
          <a:p>
            <a:pPr marL="914400" lvl="2" indent="-285750" eaLnBrk="1" hangingPunct="1">
              <a:defRPr/>
            </a:pPr>
            <a:r>
              <a:rPr lang="en-US" dirty="0">
                <a:ea typeface="ヒラギノ角ゴ Pro W3" charset="0"/>
              </a:rPr>
              <a:t>Over 80% of new bonds are Eurobonds</a:t>
            </a:r>
          </a:p>
        </p:txBody>
      </p:sp>
      <p:sp>
        <p:nvSpPr>
          <p:cNvPr id="6" name="頁尾版面配置區 1"/>
          <p:cNvSpPr>
            <a:spLocks noGrp="1"/>
          </p:cNvSpPr>
          <p:nvPr>
            <p:ph type="ftr" sz="quarter" idx="11"/>
          </p:nvPr>
        </p:nvSpPr>
        <p:spPr>
          <a:xfrm>
            <a:off x="2952574" y="6417310"/>
            <a:ext cx="2465440" cy="365760"/>
          </a:xfrm>
        </p:spPr>
        <p:txBody>
          <a:bodyPr/>
          <a:lstStyle/>
          <a:p>
            <a:r>
              <a:rPr lang="en-US" altLang="zh-HK" dirty="0"/>
              <a:t>EF3333 Chapter 2</a:t>
            </a:r>
            <a:endParaRPr lang="zh-HK" altLang="en-US" dirty="0"/>
          </a:p>
        </p:txBody>
      </p:sp>
      <p:sp>
        <p:nvSpPr>
          <p:cNvPr id="7"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16</a:t>
            </a:fld>
            <a:endParaRPr lang="zh-HK" altLang="en-US" dirty="0"/>
          </a:p>
        </p:txBody>
      </p:sp>
    </p:spTree>
    <p:extLst>
      <p:ext uri="{BB962C8B-B14F-4D97-AF65-F5344CB8AC3E}">
        <p14:creationId xmlns:p14="http://schemas.microsoft.com/office/powerpoint/2010/main" val="2904222589"/>
      </p:ext>
    </p:extLst>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normAutofit fontScale="90000"/>
          </a:bodyPr>
          <a:lstStyle/>
          <a:p>
            <a:pPr eaLnBrk="1" hangingPunct="1"/>
            <a:r>
              <a:rPr lang="en-US" altLang="zh-HK">
                <a:ea typeface="ヒラギノ角ゴ Pro W3" pitchFamily="-84" charset="-128"/>
              </a:rPr>
              <a:t>Internationalization of </a:t>
            </a:r>
            <a:br>
              <a:rPr lang="en-US" altLang="zh-HK">
                <a:ea typeface="ヒラギノ角ゴ Pro W3" pitchFamily="-84" charset="-128"/>
              </a:rPr>
            </a:br>
            <a:r>
              <a:rPr lang="en-US" altLang="zh-HK">
                <a:ea typeface="ヒラギノ角ゴ Pro W3" pitchFamily="-84" charset="-128"/>
              </a:rPr>
              <a:t>Financial Markets</a:t>
            </a:r>
          </a:p>
        </p:txBody>
      </p:sp>
      <p:sp>
        <p:nvSpPr>
          <p:cNvPr id="21507" name="Rectangle 3"/>
          <p:cNvSpPr>
            <a:spLocks noGrp="1" noChangeArrowheads="1"/>
          </p:cNvSpPr>
          <p:nvPr>
            <p:ph sz="quarter" idx="1"/>
          </p:nvPr>
        </p:nvSpPr>
        <p:spPr/>
        <p:txBody>
          <a:bodyPr/>
          <a:lstStyle/>
          <a:p>
            <a:pPr eaLnBrk="1" hangingPunct="1">
              <a:spcBef>
                <a:spcPts val="600"/>
              </a:spcBef>
            </a:pPr>
            <a:r>
              <a:rPr lang="en-US" altLang="zh-HK" dirty="0">
                <a:ea typeface="ヒラギノ角ゴ Pro W3" pitchFamily="-84" charset="-128"/>
              </a:rPr>
              <a:t>Eurocurrency Market</a:t>
            </a:r>
          </a:p>
          <a:p>
            <a:pPr marL="747713" lvl="1" indent="-401638" eaLnBrk="1" hangingPunct="1">
              <a:buFont typeface="Arial" pitchFamily="34" charset="0"/>
              <a:buChar char="─"/>
            </a:pPr>
            <a:r>
              <a:rPr lang="en-US" altLang="zh-HK" dirty="0">
                <a:ea typeface="ヒラギノ角ゴ Pro W3" pitchFamily="-84" charset="-128"/>
              </a:rPr>
              <a:t>Foreign currency deposited outside of home country</a:t>
            </a:r>
          </a:p>
          <a:p>
            <a:pPr marL="747713" lvl="1" indent="-401638" eaLnBrk="1" hangingPunct="1">
              <a:buFont typeface="Arial" pitchFamily="34" charset="0"/>
              <a:buChar char="─"/>
            </a:pPr>
            <a:r>
              <a:rPr lang="en-US" altLang="zh-HK" dirty="0">
                <a:ea typeface="ヒラギノ角ゴ Pro W3" pitchFamily="-84" charset="-128"/>
              </a:rPr>
              <a:t>Eurodollars are U.S. dollars deposited, say, London.</a:t>
            </a:r>
          </a:p>
          <a:p>
            <a:pPr eaLnBrk="1" hangingPunct="1">
              <a:spcBef>
                <a:spcPts val="1200"/>
              </a:spcBef>
            </a:pPr>
            <a:r>
              <a:rPr lang="en-US" altLang="zh-HK" dirty="0">
                <a:ea typeface="ヒラギノ角ゴ Pro W3" pitchFamily="-84" charset="-128"/>
              </a:rPr>
              <a:t>World Stock Markets</a:t>
            </a:r>
          </a:p>
          <a:p>
            <a:pPr marL="747713" lvl="1" indent="-401638">
              <a:buFont typeface="Arial" pitchFamily="34" charset="0"/>
              <a:buChar char="─"/>
            </a:pPr>
            <a:r>
              <a:rPr lang="en-US" altLang="zh-HK" dirty="0">
                <a:ea typeface="ヒラギノ角ゴ Pro W3" pitchFamily="-84" charset="-128"/>
              </a:rPr>
              <a:t>U.S. stock markets are no longer always the largest—at one point, Japan</a:t>
            </a:r>
            <a:r>
              <a:rPr lang="ja-JP" altLang="en-US" dirty="0">
                <a:ea typeface="ヒラギノ角ゴ Pro W3" pitchFamily="-84" charset="-128"/>
              </a:rPr>
              <a:t>’</a:t>
            </a:r>
            <a:r>
              <a:rPr lang="en-US" altLang="ja-JP" dirty="0">
                <a:ea typeface="ヒラギノ角ゴ Pro W3" pitchFamily="-84" charset="-128"/>
              </a:rPr>
              <a:t>s was larger</a:t>
            </a:r>
            <a:r>
              <a:rPr lang="en-US" altLang="en-US" sz="2400" dirty="0"/>
              <a:t> (in the mid-1980) </a:t>
            </a:r>
            <a:endParaRPr lang="en-US" altLang="ja-JP" dirty="0">
              <a:ea typeface="ヒラギノ角ゴ Pro W3" pitchFamily="-84" charset="-128"/>
            </a:endParaRPr>
          </a:p>
          <a:p>
            <a:pPr marL="747713" lvl="1" indent="-401638">
              <a:buFont typeface="Arial" pitchFamily="34" charset="0"/>
              <a:buChar char="─"/>
            </a:pPr>
            <a:endParaRPr lang="en-US" b="1" dirty="0"/>
          </a:p>
          <a:p>
            <a:pPr marL="747713" lvl="1" indent="-401638">
              <a:buFont typeface="Arial" pitchFamily="34" charset="0"/>
              <a:buChar char="─"/>
            </a:pPr>
            <a:endParaRPr lang="en-US" altLang="zh-HK" dirty="0">
              <a:ea typeface="ヒラギノ角ゴ Pro W3" pitchFamily="-84" charset="-128"/>
            </a:endParaRPr>
          </a:p>
        </p:txBody>
      </p:sp>
      <p:sp>
        <p:nvSpPr>
          <p:cNvPr id="6" name="頁尾版面配置區 1"/>
          <p:cNvSpPr>
            <a:spLocks noGrp="1"/>
          </p:cNvSpPr>
          <p:nvPr>
            <p:ph type="ftr" sz="quarter" idx="11"/>
          </p:nvPr>
        </p:nvSpPr>
        <p:spPr>
          <a:xfrm>
            <a:off x="2952574" y="6417310"/>
            <a:ext cx="2465440" cy="365760"/>
          </a:xfrm>
        </p:spPr>
        <p:txBody>
          <a:bodyPr/>
          <a:lstStyle/>
          <a:p>
            <a:r>
              <a:rPr lang="en-US" altLang="zh-HK" dirty="0"/>
              <a:t>EF3333 Chapter 2</a:t>
            </a:r>
            <a:endParaRPr lang="zh-HK" altLang="en-US" dirty="0"/>
          </a:p>
        </p:txBody>
      </p:sp>
      <p:sp>
        <p:nvSpPr>
          <p:cNvPr id="7"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17</a:t>
            </a:fld>
            <a:endParaRPr lang="zh-HK" altLang="en-US" dirty="0"/>
          </a:p>
        </p:txBody>
      </p:sp>
    </p:spTree>
    <p:extLst>
      <p:ext uri="{BB962C8B-B14F-4D97-AF65-F5344CB8AC3E}">
        <p14:creationId xmlns:p14="http://schemas.microsoft.com/office/powerpoint/2010/main" val="3803479468"/>
      </p:ext>
    </p:extLst>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1600" y="116632"/>
            <a:ext cx="7128792" cy="6192688"/>
          </a:xfrm>
          <a:prstGeom prst="rect">
            <a:avLst/>
          </a:prstGeom>
        </p:spPr>
      </p:pic>
      <p:sp>
        <p:nvSpPr>
          <p:cNvPr id="5" name="頁尾版面配置區 1"/>
          <p:cNvSpPr>
            <a:spLocks noGrp="1"/>
          </p:cNvSpPr>
          <p:nvPr>
            <p:ph type="ftr" sz="quarter" idx="11"/>
          </p:nvPr>
        </p:nvSpPr>
        <p:spPr>
          <a:xfrm>
            <a:off x="2952574" y="6417310"/>
            <a:ext cx="2465440" cy="365760"/>
          </a:xfrm>
        </p:spPr>
        <p:txBody>
          <a:bodyPr/>
          <a:lstStyle/>
          <a:p>
            <a:r>
              <a:rPr lang="en-US" altLang="zh-HK" dirty="0"/>
              <a:t>EF3333 Chapter 2</a:t>
            </a:r>
            <a:endParaRPr lang="zh-HK" altLang="en-US" dirty="0"/>
          </a:p>
        </p:txBody>
      </p:sp>
      <p:sp>
        <p:nvSpPr>
          <p:cNvPr id="6"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18</a:t>
            </a:fld>
            <a:endParaRPr lang="zh-HK" altLang="en-US" dirty="0"/>
          </a:p>
        </p:txBody>
      </p:sp>
    </p:spTree>
    <p:extLst>
      <p:ext uri="{BB962C8B-B14F-4D97-AF65-F5344CB8AC3E}">
        <p14:creationId xmlns:p14="http://schemas.microsoft.com/office/powerpoint/2010/main" val="11596373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scmp.com/sites/default/files/images/methode/2016/12/27/490f2b1a-cc08-11e6-96db-a1eec4097f76_image_hir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548680"/>
            <a:ext cx="8566377" cy="410445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23528" y="6021288"/>
            <a:ext cx="6450805" cy="246221"/>
          </a:xfrm>
          <a:prstGeom prst="rect">
            <a:avLst/>
          </a:prstGeom>
          <a:noFill/>
        </p:spPr>
        <p:txBody>
          <a:bodyPr wrap="none" rtlCol="0">
            <a:spAutoFit/>
          </a:bodyPr>
          <a:lstStyle/>
          <a:p>
            <a:r>
              <a:rPr lang="en-US" sz="1000" dirty="0"/>
              <a:t>http://www.scmp.com/business/companies/article/2057428/hong-kong-tops-global-ipo-markets-despite-total-funds-raised</a:t>
            </a:r>
          </a:p>
        </p:txBody>
      </p:sp>
      <p:sp>
        <p:nvSpPr>
          <p:cNvPr id="6" name="頁尾版面配置區 1"/>
          <p:cNvSpPr>
            <a:spLocks noGrp="1"/>
          </p:cNvSpPr>
          <p:nvPr>
            <p:ph type="ftr" sz="quarter" idx="11"/>
          </p:nvPr>
        </p:nvSpPr>
        <p:spPr>
          <a:xfrm>
            <a:off x="2952574" y="6417310"/>
            <a:ext cx="2465440" cy="365760"/>
          </a:xfrm>
        </p:spPr>
        <p:txBody>
          <a:bodyPr/>
          <a:lstStyle/>
          <a:p>
            <a:r>
              <a:rPr lang="en-US" altLang="zh-HK" dirty="0"/>
              <a:t>EF3333 Chapter 2</a:t>
            </a:r>
            <a:endParaRPr lang="zh-HK" altLang="en-US" dirty="0"/>
          </a:p>
        </p:txBody>
      </p:sp>
      <p:sp>
        <p:nvSpPr>
          <p:cNvPr id="7"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19</a:t>
            </a:fld>
            <a:endParaRPr lang="zh-HK" altLang="en-US" dirty="0"/>
          </a:p>
        </p:txBody>
      </p:sp>
      <p:sp>
        <p:nvSpPr>
          <p:cNvPr id="9" name="矩形 8">
            <a:extLst>
              <a:ext uri="{FF2B5EF4-FFF2-40B4-BE49-F238E27FC236}">
                <a16:creationId xmlns:a16="http://schemas.microsoft.com/office/drawing/2014/main" id="{B3A96682-5587-4407-A41C-D0D4C274D538}"/>
              </a:ext>
            </a:extLst>
          </p:cNvPr>
          <p:cNvSpPr/>
          <p:nvPr/>
        </p:nvSpPr>
        <p:spPr>
          <a:xfrm>
            <a:off x="814404" y="2141277"/>
            <a:ext cx="936104"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0" name="矩形 9">
            <a:extLst>
              <a:ext uri="{FF2B5EF4-FFF2-40B4-BE49-F238E27FC236}">
                <a16:creationId xmlns:a16="http://schemas.microsoft.com/office/drawing/2014/main" id="{6806E8FA-8649-47A7-A68F-3D0C17D196EE}"/>
              </a:ext>
            </a:extLst>
          </p:cNvPr>
          <p:cNvSpPr/>
          <p:nvPr/>
        </p:nvSpPr>
        <p:spPr>
          <a:xfrm>
            <a:off x="803564" y="1849207"/>
            <a:ext cx="936104"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1" name="矩形 10">
            <a:extLst>
              <a:ext uri="{FF2B5EF4-FFF2-40B4-BE49-F238E27FC236}">
                <a16:creationId xmlns:a16="http://schemas.microsoft.com/office/drawing/2014/main" id="{EC5CDF0C-84A8-4FCC-A16E-76D7FDFAD7B1}"/>
              </a:ext>
            </a:extLst>
          </p:cNvPr>
          <p:cNvSpPr/>
          <p:nvPr/>
        </p:nvSpPr>
        <p:spPr>
          <a:xfrm>
            <a:off x="791580" y="1557137"/>
            <a:ext cx="936104"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4144334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1"/>
                                        </p:tgtEl>
                                      </p:cBhvr>
                                    </p:animEffect>
                                    <p:set>
                                      <p:cBhvr>
                                        <p:cTn id="1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3830237896"/>
              </p:ext>
            </p:extLst>
          </p:nvPr>
        </p:nvGraphicFramePr>
        <p:xfrm>
          <a:off x="467544" y="17276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Group 6"/>
          <p:cNvGrpSpPr/>
          <p:nvPr/>
        </p:nvGrpSpPr>
        <p:grpSpPr>
          <a:xfrm>
            <a:off x="2267744" y="5517232"/>
            <a:ext cx="4968552" cy="717884"/>
            <a:chOff x="2171677" y="-219419"/>
            <a:chExt cx="3593456" cy="792088"/>
          </a:xfrm>
        </p:grpSpPr>
        <p:sp>
          <p:nvSpPr>
            <p:cNvPr id="8" name="Rectangle 7"/>
            <p:cNvSpPr/>
            <p:nvPr/>
          </p:nvSpPr>
          <p:spPr>
            <a:xfrm>
              <a:off x="2171678" y="-219419"/>
              <a:ext cx="3593455" cy="792088"/>
            </a:xfrm>
            <a:prstGeom prst="rect">
              <a:avLst/>
            </a:prstGeom>
            <a:solidFill>
              <a:srgbClr val="33CC3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Rectangle 8"/>
            <p:cNvSpPr/>
            <p:nvPr/>
          </p:nvSpPr>
          <p:spPr>
            <a:xfrm>
              <a:off x="2171677" y="-219419"/>
              <a:ext cx="3593455" cy="792088"/>
            </a:xfrm>
            <a:prstGeom prst="rect">
              <a:avLst/>
            </a:prstGeom>
          </p:spPr>
          <p:style>
            <a:lnRef idx="3">
              <a:schemeClr val="lt1"/>
            </a:lnRef>
            <a:fillRef idx="1">
              <a:schemeClr val="accent1"/>
            </a:fillRef>
            <a:effectRef idx="1">
              <a:schemeClr val="accent1"/>
            </a:effectRef>
            <a:fontRef idx="minor">
              <a:schemeClr val="lt1"/>
            </a:fontRef>
          </p:style>
          <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a:t>Hedging with Financial Derivatives (24)</a:t>
              </a:r>
            </a:p>
          </p:txBody>
        </p:sp>
      </p:grpSp>
      <p:sp>
        <p:nvSpPr>
          <p:cNvPr id="10" name="Straight Connector 3"/>
          <p:cNvSpPr/>
          <p:nvPr/>
        </p:nvSpPr>
        <p:spPr>
          <a:xfrm rot="10800000">
            <a:off x="2543325" y="5261007"/>
            <a:ext cx="1981593" cy="270346"/>
          </a:xfrm>
          <a:custGeom>
            <a:avLst/>
            <a:gdLst/>
            <a:ahLst/>
            <a:cxnLst/>
            <a:rect l="0" t="0" r="0" b="0"/>
            <a:pathLst>
              <a:path>
                <a:moveTo>
                  <a:pt x="0" y="0"/>
                </a:moveTo>
                <a:lnTo>
                  <a:pt x="0" y="135173"/>
                </a:lnTo>
                <a:lnTo>
                  <a:pt x="1981593" y="135173"/>
                </a:lnTo>
                <a:lnTo>
                  <a:pt x="1981593" y="27034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1" name="Straight Connector 4"/>
          <p:cNvSpPr/>
          <p:nvPr/>
        </p:nvSpPr>
        <p:spPr>
          <a:xfrm rot="10800000">
            <a:off x="4524918" y="4869160"/>
            <a:ext cx="2045150" cy="662193"/>
          </a:xfrm>
          <a:custGeom>
            <a:avLst/>
            <a:gdLst/>
            <a:ahLst/>
            <a:cxnLst/>
            <a:rect l="0" t="0" r="0" b="0"/>
            <a:pathLst>
              <a:path>
                <a:moveTo>
                  <a:pt x="2045150" y="0"/>
                </a:moveTo>
                <a:lnTo>
                  <a:pt x="2045150" y="135173"/>
                </a:lnTo>
                <a:lnTo>
                  <a:pt x="0" y="135173"/>
                </a:lnTo>
                <a:lnTo>
                  <a:pt x="0" y="27034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2" name="頁尾版面配置區 1"/>
          <p:cNvSpPr>
            <a:spLocks noGrp="1"/>
          </p:cNvSpPr>
          <p:nvPr>
            <p:ph type="ftr" sz="quarter" idx="11"/>
          </p:nvPr>
        </p:nvSpPr>
        <p:spPr>
          <a:xfrm>
            <a:off x="2952574" y="6417310"/>
            <a:ext cx="2465440" cy="365760"/>
          </a:xfrm>
        </p:spPr>
        <p:txBody>
          <a:bodyPr/>
          <a:lstStyle/>
          <a:p>
            <a:r>
              <a:rPr lang="en-US" altLang="zh-HK" dirty="0"/>
              <a:t>EF3333 Chapter 2</a:t>
            </a:r>
            <a:endParaRPr lang="zh-HK" altLang="en-US" dirty="0"/>
          </a:p>
        </p:txBody>
      </p:sp>
      <p:sp>
        <p:nvSpPr>
          <p:cNvPr id="13"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2</a:t>
            </a:fld>
            <a:endParaRPr lang="zh-HK" altLang="en-US" dirty="0"/>
          </a:p>
        </p:txBody>
      </p:sp>
    </p:spTree>
    <p:extLst>
      <p:ext uri="{BB962C8B-B14F-4D97-AF65-F5344CB8AC3E}">
        <p14:creationId xmlns:p14="http://schemas.microsoft.com/office/powerpoint/2010/main" val="34610596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normAutofit fontScale="90000"/>
          </a:bodyPr>
          <a:lstStyle/>
          <a:p>
            <a:pPr eaLnBrk="1" hangingPunct="1"/>
            <a:r>
              <a:rPr lang="en-US" altLang="zh-HK" dirty="0">
                <a:ea typeface="ヒラギノ角ゴ Pro W3" pitchFamily="-84" charset="-128"/>
              </a:rPr>
              <a:t>Internationalization of </a:t>
            </a:r>
            <a:br>
              <a:rPr lang="en-US" altLang="zh-HK" dirty="0">
                <a:ea typeface="ヒラギノ角ゴ Pro W3" pitchFamily="-84" charset="-128"/>
              </a:rPr>
            </a:br>
            <a:r>
              <a:rPr lang="en-US" altLang="zh-HK" dirty="0">
                <a:ea typeface="ヒラギノ角ゴ Pro W3" pitchFamily="-84" charset="-128"/>
              </a:rPr>
              <a:t>Financial Markets</a:t>
            </a:r>
          </a:p>
        </p:txBody>
      </p:sp>
      <p:pic>
        <p:nvPicPr>
          <p:cNvPr id="7" name="Picture 1" descr="FFN_table.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96752"/>
            <a:ext cx="8237538" cy="444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頁尾版面配置區 1"/>
          <p:cNvSpPr>
            <a:spLocks noGrp="1"/>
          </p:cNvSpPr>
          <p:nvPr>
            <p:ph type="ftr" sz="quarter" idx="11"/>
          </p:nvPr>
        </p:nvSpPr>
        <p:spPr>
          <a:xfrm>
            <a:off x="2952574" y="6417310"/>
            <a:ext cx="2465440" cy="365760"/>
          </a:xfrm>
        </p:spPr>
        <p:txBody>
          <a:bodyPr/>
          <a:lstStyle/>
          <a:p>
            <a:r>
              <a:rPr lang="en-US" altLang="zh-HK" dirty="0"/>
              <a:t>EF3333 Chapter 2</a:t>
            </a:r>
            <a:endParaRPr lang="zh-HK" altLang="en-US" dirty="0"/>
          </a:p>
        </p:txBody>
      </p:sp>
      <p:sp>
        <p:nvSpPr>
          <p:cNvPr id="8"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20</a:t>
            </a:fld>
            <a:endParaRPr lang="zh-HK" altLang="en-US" dirty="0"/>
          </a:p>
        </p:txBody>
      </p:sp>
      <p:sp>
        <p:nvSpPr>
          <p:cNvPr id="2" name="矩形 1">
            <a:extLst>
              <a:ext uri="{FF2B5EF4-FFF2-40B4-BE49-F238E27FC236}">
                <a16:creationId xmlns:a16="http://schemas.microsoft.com/office/drawing/2014/main" id="{0A6000E8-EE3F-4D87-BA75-69037F23F394}"/>
              </a:ext>
            </a:extLst>
          </p:cNvPr>
          <p:cNvSpPr/>
          <p:nvPr/>
        </p:nvSpPr>
        <p:spPr>
          <a:xfrm>
            <a:off x="611560" y="3284984"/>
            <a:ext cx="2448272"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0" name="矩形 9">
            <a:extLst>
              <a:ext uri="{FF2B5EF4-FFF2-40B4-BE49-F238E27FC236}">
                <a16:creationId xmlns:a16="http://schemas.microsoft.com/office/drawing/2014/main" id="{51813FBD-BA47-4C97-81CE-2E5A070DD29A}"/>
              </a:ext>
            </a:extLst>
          </p:cNvPr>
          <p:cNvSpPr/>
          <p:nvPr/>
        </p:nvSpPr>
        <p:spPr>
          <a:xfrm>
            <a:off x="618456" y="4077072"/>
            <a:ext cx="713184"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1" name="矩形 10">
            <a:extLst>
              <a:ext uri="{FF2B5EF4-FFF2-40B4-BE49-F238E27FC236}">
                <a16:creationId xmlns:a16="http://schemas.microsoft.com/office/drawing/2014/main" id="{A7F94FB1-42F6-4C5D-A1CF-1D6404E8B41A}"/>
              </a:ext>
            </a:extLst>
          </p:cNvPr>
          <p:cNvSpPr/>
          <p:nvPr/>
        </p:nvSpPr>
        <p:spPr>
          <a:xfrm>
            <a:off x="611560" y="4878048"/>
            <a:ext cx="1512168"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2" name="矩形 11">
            <a:extLst>
              <a:ext uri="{FF2B5EF4-FFF2-40B4-BE49-F238E27FC236}">
                <a16:creationId xmlns:a16="http://schemas.microsoft.com/office/drawing/2014/main" id="{87C2CC76-C3BD-4FBC-886E-D514ECF3F5DF}"/>
              </a:ext>
            </a:extLst>
          </p:cNvPr>
          <p:cNvSpPr/>
          <p:nvPr/>
        </p:nvSpPr>
        <p:spPr>
          <a:xfrm>
            <a:off x="4860032" y="2780928"/>
            <a:ext cx="720080"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3" name="矩形 12">
            <a:extLst>
              <a:ext uri="{FF2B5EF4-FFF2-40B4-BE49-F238E27FC236}">
                <a16:creationId xmlns:a16="http://schemas.microsoft.com/office/drawing/2014/main" id="{2A9F776E-7036-4DA2-A1AF-0321A598C9E7}"/>
              </a:ext>
            </a:extLst>
          </p:cNvPr>
          <p:cNvSpPr/>
          <p:nvPr/>
        </p:nvSpPr>
        <p:spPr>
          <a:xfrm>
            <a:off x="4860034" y="3307403"/>
            <a:ext cx="360038"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4" name="矩形 13">
            <a:extLst>
              <a:ext uri="{FF2B5EF4-FFF2-40B4-BE49-F238E27FC236}">
                <a16:creationId xmlns:a16="http://schemas.microsoft.com/office/drawing/2014/main" id="{B7090A5C-F35A-47E5-9F7C-2EBA2F1F1B8E}"/>
              </a:ext>
            </a:extLst>
          </p:cNvPr>
          <p:cNvSpPr/>
          <p:nvPr/>
        </p:nvSpPr>
        <p:spPr>
          <a:xfrm>
            <a:off x="4844530" y="3865052"/>
            <a:ext cx="573484"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5" name="矩形 14">
            <a:extLst>
              <a:ext uri="{FF2B5EF4-FFF2-40B4-BE49-F238E27FC236}">
                <a16:creationId xmlns:a16="http://schemas.microsoft.com/office/drawing/2014/main" id="{AD7D5840-83B1-435A-ACC0-98578B7ABDE4}"/>
              </a:ext>
            </a:extLst>
          </p:cNvPr>
          <p:cNvSpPr/>
          <p:nvPr/>
        </p:nvSpPr>
        <p:spPr>
          <a:xfrm>
            <a:off x="4860032" y="4422701"/>
            <a:ext cx="792088"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6" name="矩形 15">
            <a:extLst>
              <a:ext uri="{FF2B5EF4-FFF2-40B4-BE49-F238E27FC236}">
                <a16:creationId xmlns:a16="http://schemas.microsoft.com/office/drawing/2014/main" id="{C178FEC8-23EE-4F07-B9C7-6695FD9DBFB6}"/>
              </a:ext>
            </a:extLst>
          </p:cNvPr>
          <p:cNvSpPr/>
          <p:nvPr/>
        </p:nvSpPr>
        <p:spPr>
          <a:xfrm>
            <a:off x="4788024" y="4952782"/>
            <a:ext cx="936104"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1285755097"/>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1"/>
                                        </p:tgtEl>
                                      </p:cBhvr>
                                    </p:animEffect>
                                    <p:set>
                                      <p:cBhvr>
                                        <p:cTn id="17" dur="1" fill="hold">
                                          <p:stCondLst>
                                            <p:cond delay="499"/>
                                          </p:stCondLst>
                                        </p:cTn>
                                        <p:tgtEl>
                                          <p:spTgt spid="1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3"/>
                                        </p:tgtEl>
                                      </p:cBhvr>
                                    </p:animEffect>
                                    <p:set>
                                      <p:cBhvr>
                                        <p:cTn id="27" dur="1" fill="hold">
                                          <p:stCondLst>
                                            <p:cond delay="499"/>
                                          </p:stCondLst>
                                        </p:cTn>
                                        <p:tgtEl>
                                          <p:spTgt spid="1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4"/>
                                        </p:tgtEl>
                                      </p:cBhvr>
                                    </p:animEffect>
                                    <p:set>
                                      <p:cBhvr>
                                        <p:cTn id="32" dur="1" fill="hold">
                                          <p:stCondLst>
                                            <p:cond delay="499"/>
                                          </p:stCondLst>
                                        </p:cTn>
                                        <p:tgtEl>
                                          <p:spTgt spid="1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5"/>
                                        </p:tgtEl>
                                      </p:cBhvr>
                                    </p:animEffect>
                                    <p:set>
                                      <p:cBhvr>
                                        <p:cTn id="37" dur="1" fill="hold">
                                          <p:stCondLst>
                                            <p:cond delay="499"/>
                                          </p:stCondLst>
                                        </p:cTn>
                                        <p:tgtEl>
                                          <p:spTgt spid="1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6"/>
                                        </p:tgtEl>
                                      </p:cBhvr>
                                    </p:animEffect>
                                    <p:set>
                                      <p:cBhvr>
                                        <p:cTn id="42"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animBg="1"/>
      <p:bldP spid="12" grpId="0" animBg="1"/>
      <p:bldP spid="13" grpId="0" animBg="1"/>
      <p:bldP spid="14" grpId="0" animBg="1"/>
      <p:bldP spid="15" grpId="0" animBg="1"/>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Chapter Outline</a:t>
            </a:r>
          </a:p>
        </p:txBody>
      </p:sp>
      <p:sp>
        <p:nvSpPr>
          <p:cNvPr id="5" name="Content Placeholder 4"/>
          <p:cNvSpPr>
            <a:spLocks noGrp="1"/>
          </p:cNvSpPr>
          <p:nvPr>
            <p:ph sz="quarter" idx="1"/>
          </p:nvPr>
        </p:nvSpPr>
        <p:spPr/>
        <p:txBody>
          <a:bodyPr/>
          <a:lstStyle/>
          <a:p>
            <a:pPr>
              <a:lnSpc>
                <a:spcPct val="90000"/>
              </a:lnSpc>
            </a:pPr>
            <a:r>
              <a:rPr lang="en-US" altLang="zh-HK" dirty="0">
                <a:solidFill>
                  <a:schemeClr val="bg1">
                    <a:lumMod val="75000"/>
                  </a:schemeClr>
                </a:solidFill>
                <a:ea typeface="ヒラギノ角ゴ Pro W3" pitchFamily="-84" charset="-128"/>
              </a:rPr>
              <a:t>Function of Financial Markets</a:t>
            </a:r>
          </a:p>
          <a:p>
            <a:pPr>
              <a:lnSpc>
                <a:spcPct val="90000"/>
              </a:lnSpc>
            </a:pPr>
            <a:r>
              <a:rPr lang="en-US" altLang="zh-HK" dirty="0">
                <a:solidFill>
                  <a:schemeClr val="bg1">
                    <a:lumMod val="75000"/>
                  </a:schemeClr>
                </a:solidFill>
                <a:ea typeface="ヒラギノ角ゴ Pro W3" pitchFamily="-84" charset="-128"/>
              </a:rPr>
              <a:t>Structure of Financial Markets</a:t>
            </a:r>
          </a:p>
          <a:p>
            <a:pPr>
              <a:lnSpc>
                <a:spcPct val="90000"/>
              </a:lnSpc>
            </a:pPr>
            <a:r>
              <a:rPr lang="en-US" altLang="zh-HK" dirty="0">
                <a:solidFill>
                  <a:schemeClr val="bg1">
                    <a:lumMod val="75000"/>
                  </a:schemeClr>
                </a:solidFill>
                <a:ea typeface="ヒラギノ角ゴ Pro W3" pitchFamily="-84" charset="-128"/>
              </a:rPr>
              <a:t>Internationalization of Financial Markets</a:t>
            </a:r>
          </a:p>
          <a:p>
            <a:pPr>
              <a:lnSpc>
                <a:spcPct val="90000"/>
              </a:lnSpc>
            </a:pPr>
            <a:r>
              <a:rPr lang="en-US" altLang="zh-HK" dirty="0">
                <a:ea typeface="ヒラギノ角ゴ Pro W3" pitchFamily="-84" charset="-128"/>
              </a:rPr>
              <a:t>Function of Financial Intermediaries: Indirect Finance</a:t>
            </a:r>
          </a:p>
          <a:p>
            <a:pPr>
              <a:lnSpc>
                <a:spcPct val="90000"/>
              </a:lnSpc>
            </a:pPr>
            <a:r>
              <a:rPr lang="en-US" altLang="zh-HK" dirty="0">
                <a:ea typeface="ヒラギノ角ゴ Pro W3" pitchFamily="-84" charset="-128"/>
              </a:rPr>
              <a:t>Types of Financial Intermediaries</a:t>
            </a:r>
          </a:p>
          <a:p>
            <a:pPr>
              <a:lnSpc>
                <a:spcPct val="90000"/>
              </a:lnSpc>
            </a:pPr>
            <a:r>
              <a:rPr lang="en-US" altLang="zh-HK" dirty="0">
                <a:solidFill>
                  <a:schemeClr val="bg1">
                    <a:lumMod val="75000"/>
                  </a:schemeClr>
                </a:solidFill>
                <a:ea typeface="ヒラギノ角ゴ Pro W3" pitchFamily="-84" charset="-128"/>
              </a:rPr>
              <a:t>Regulation of the Financial System</a:t>
            </a:r>
          </a:p>
          <a:p>
            <a:endParaRPr lang="en-US" dirty="0"/>
          </a:p>
        </p:txBody>
      </p:sp>
      <p:sp>
        <p:nvSpPr>
          <p:cNvPr id="6" name="頁尾版面配置區 1"/>
          <p:cNvSpPr>
            <a:spLocks noGrp="1"/>
          </p:cNvSpPr>
          <p:nvPr>
            <p:ph type="ftr" sz="quarter" idx="11"/>
          </p:nvPr>
        </p:nvSpPr>
        <p:spPr>
          <a:xfrm>
            <a:off x="2952574" y="6417310"/>
            <a:ext cx="2465440" cy="365760"/>
          </a:xfrm>
        </p:spPr>
        <p:txBody>
          <a:bodyPr/>
          <a:lstStyle/>
          <a:p>
            <a:r>
              <a:rPr lang="en-US" altLang="zh-HK" dirty="0"/>
              <a:t>EF3333 Chapter 2</a:t>
            </a:r>
            <a:endParaRPr lang="zh-HK" altLang="en-US" dirty="0"/>
          </a:p>
        </p:txBody>
      </p:sp>
      <p:sp>
        <p:nvSpPr>
          <p:cNvPr id="7"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21</a:t>
            </a:fld>
            <a:endParaRPr lang="zh-HK" altLang="en-US" dirty="0"/>
          </a:p>
        </p:txBody>
      </p:sp>
    </p:spTree>
    <p:extLst>
      <p:ext uri="{BB962C8B-B14F-4D97-AF65-F5344CB8AC3E}">
        <p14:creationId xmlns:p14="http://schemas.microsoft.com/office/powerpoint/2010/main" val="3344988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normAutofit fontScale="90000"/>
          </a:bodyPr>
          <a:lstStyle/>
          <a:p>
            <a:pPr eaLnBrk="1" hangingPunct="1"/>
            <a:r>
              <a:rPr lang="en-US" altLang="zh-HK">
                <a:ea typeface="ヒラギノ角ゴ Pro W3" pitchFamily="-84" charset="-128"/>
              </a:rPr>
              <a:t>Function of Financial</a:t>
            </a:r>
            <a:br>
              <a:rPr lang="en-US" altLang="zh-HK">
                <a:ea typeface="ヒラギノ角ゴ Pro W3" pitchFamily="-84" charset="-128"/>
              </a:rPr>
            </a:br>
            <a:r>
              <a:rPr lang="en-US" altLang="zh-HK">
                <a:ea typeface="ヒラギノ角ゴ Pro W3" pitchFamily="-84" charset="-128"/>
              </a:rPr>
              <a:t>Intermediaries: Indirect Finance</a:t>
            </a:r>
          </a:p>
        </p:txBody>
      </p:sp>
      <p:sp>
        <p:nvSpPr>
          <p:cNvPr id="26627" name="Rectangle 4"/>
          <p:cNvSpPr>
            <a:spLocks noChangeArrowheads="1"/>
          </p:cNvSpPr>
          <p:nvPr/>
        </p:nvSpPr>
        <p:spPr bwMode="auto">
          <a:xfrm>
            <a:off x="304800" y="1752600"/>
            <a:ext cx="22098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800">
                <a:solidFill>
                  <a:schemeClr val="tx2"/>
                </a:solidFill>
                <a:latin typeface="Arial" pitchFamily="34" charset="0"/>
                <a:ea typeface="ヒラギノ角ゴ Pro W3" pitchFamily="-84" charset="-128"/>
              </a:defRPr>
            </a:lvl1pPr>
            <a:lvl2pPr marL="742950" indent="-285750">
              <a:defRPr sz="3800">
                <a:solidFill>
                  <a:schemeClr val="tx2"/>
                </a:solidFill>
                <a:latin typeface="Arial" pitchFamily="34" charset="0"/>
                <a:ea typeface="ヒラギノ角ゴ Pro W3" pitchFamily="-84" charset="-128"/>
              </a:defRPr>
            </a:lvl2pPr>
            <a:lvl3pPr marL="1143000" indent="-228600">
              <a:defRPr sz="3800">
                <a:solidFill>
                  <a:schemeClr val="tx2"/>
                </a:solidFill>
                <a:latin typeface="Arial" pitchFamily="34" charset="0"/>
                <a:ea typeface="ヒラギノ角ゴ Pro W3" pitchFamily="-84" charset="-128"/>
              </a:defRPr>
            </a:lvl3pPr>
            <a:lvl4pPr marL="1600200" indent="-228600">
              <a:defRPr sz="3800">
                <a:solidFill>
                  <a:schemeClr val="tx2"/>
                </a:solidFill>
                <a:latin typeface="Arial" pitchFamily="34" charset="0"/>
                <a:ea typeface="ヒラギノ角ゴ Pro W3" pitchFamily="-84" charset="-128"/>
              </a:defRPr>
            </a:lvl4pPr>
            <a:lvl5pPr marL="2057400" indent="-228600">
              <a:defRPr sz="3800">
                <a:solidFill>
                  <a:schemeClr val="tx2"/>
                </a:solidFill>
                <a:latin typeface="Arial" pitchFamily="34" charset="0"/>
                <a:ea typeface="ヒラギノ角ゴ Pro W3" pitchFamily="-84" charset="-128"/>
              </a:defRPr>
            </a:lvl5pPr>
            <a:lvl6pPr marL="25146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6pPr>
            <a:lvl7pPr marL="29718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7pPr>
            <a:lvl8pPr marL="34290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8pPr>
            <a:lvl9pPr marL="3886200" indent="-228600" eaLnBrk="0" fontAlgn="base" hangingPunct="0">
              <a:spcBef>
                <a:spcPct val="0"/>
              </a:spcBef>
              <a:spcAft>
                <a:spcPct val="0"/>
              </a:spcAft>
              <a:defRPr sz="3800">
                <a:solidFill>
                  <a:schemeClr val="tx2"/>
                </a:solidFill>
                <a:latin typeface="Arial" pitchFamily="34" charset="0"/>
                <a:ea typeface="ヒラギノ角ゴ Pro W3" pitchFamily="-84" charset="-128"/>
              </a:defRPr>
            </a:lvl9pPr>
          </a:lstStyle>
          <a:p>
            <a:pPr eaLnBrk="1" hangingPunct="1">
              <a:spcBef>
                <a:spcPct val="30000"/>
              </a:spcBef>
              <a:buClr>
                <a:schemeClr val="tx1"/>
              </a:buClr>
              <a:buFont typeface="Times" pitchFamily="-84" charset="0"/>
              <a:buNone/>
            </a:pPr>
            <a:r>
              <a:rPr lang="en-US" altLang="zh-HK" sz="2000" dirty="0">
                <a:latin typeface="Verdana" pitchFamily="34" charset="0"/>
              </a:rPr>
              <a:t>We now turn our attention to the top part of </a:t>
            </a:r>
            <a:br>
              <a:rPr lang="en-US" altLang="zh-HK" sz="2000" dirty="0">
                <a:latin typeface="Verdana" pitchFamily="34" charset="0"/>
              </a:rPr>
            </a:br>
            <a:r>
              <a:rPr lang="en-US" altLang="zh-HK" sz="2000" dirty="0">
                <a:latin typeface="Verdana" pitchFamily="34" charset="0"/>
              </a:rPr>
              <a:t>Figure 2.1—indirect finance.</a:t>
            </a:r>
          </a:p>
        </p:txBody>
      </p:sp>
      <p:pic>
        <p:nvPicPr>
          <p:cNvPr id="26628" name="Picture 1" descr="fig02_01.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447800"/>
            <a:ext cx="6007100" cy="477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頁尾版面配置區 1"/>
          <p:cNvSpPr>
            <a:spLocks noGrp="1"/>
          </p:cNvSpPr>
          <p:nvPr>
            <p:ph type="ftr" sz="quarter" idx="11"/>
          </p:nvPr>
        </p:nvSpPr>
        <p:spPr>
          <a:xfrm>
            <a:off x="2952574" y="6417310"/>
            <a:ext cx="2465440" cy="365760"/>
          </a:xfrm>
        </p:spPr>
        <p:txBody>
          <a:bodyPr/>
          <a:lstStyle/>
          <a:p>
            <a:r>
              <a:rPr lang="en-US" altLang="zh-HK" dirty="0"/>
              <a:t>EF3333 Chapter 2</a:t>
            </a:r>
            <a:endParaRPr lang="zh-HK" altLang="en-US" dirty="0"/>
          </a:p>
        </p:txBody>
      </p:sp>
      <p:sp>
        <p:nvSpPr>
          <p:cNvPr id="8"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22</a:t>
            </a:fld>
            <a:endParaRPr lang="zh-HK" altLang="en-US" dirty="0"/>
          </a:p>
        </p:txBody>
      </p:sp>
    </p:spTree>
    <p:extLst>
      <p:ext uri="{BB962C8B-B14F-4D97-AF65-F5344CB8AC3E}">
        <p14:creationId xmlns:p14="http://schemas.microsoft.com/office/powerpoint/2010/main" val="277870372"/>
      </p:ext>
    </p:extLst>
  </p:cSld>
  <p:clrMapOvr>
    <a:masterClrMapping/>
  </p:clrMapOvr>
  <p:transition spd="med">
    <p:wipe dir="r"/>
  </p:transition>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10"/>
          <p:cNvSpPr>
            <a:spLocks noGrp="1" noChangeArrowheads="1"/>
          </p:cNvSpPr>
          <p:nvPr>
            <p:ph type="title"/>
          </p:nvPr>
        </p:nvSpPr>
        <p:spPr/>
        <p:txBody>
          <a:bodyPr>
            <a:normAutofit fontScale="90000"/>
          </a:bodyPr>
          <a:lstStyle/>
          <a:p>
            <a:pPr eaLnBrk="1" hangingPunct="1"/>
            <a:r>
              <a:rPr lang="en-US" altLang="zh-HK" dirty="0">
                <a:ea typeface="ヒラギノ角ゴ Pro W3" pitchFamily="-84" charset="-128"/>
              </a:rPr>
              <a:t>Function of Financial</a:t>
            </a:r>
            <a:br>
              <a:rPr lang="en-US" altLang="zh-HK" dirty="0">
                <a:ea typeface="ヒラギノ角ゴ Pro W3" pitchFamily="-84" charset="-128"/>
              </a:rPr>
            </a:br>
            <a:r>
              <a:rPr lang="en-US" altLang="zh-HK" dirty="0">
                <a:ea typeface="ヒラギノ角ゴ Pro W3" pitchFamily="-84" charset="-128"/>
              </a:rPr>
              <a:t>Intermediaries: Indirect Finance</a:t>
            </a:r>
          </a:p>
        </p:txBody>
      </p:sp>
      <p:sp>
        <p:nvSpPr>
          <p:cNvPr id="28675" name="Rectangle 11"/>
          <p:cNvSpPr>
            <a:spLocks noGrp="1" noChangeArrowheads="1"/>
          </p:cNvSpPr>
          <p:nvPr>
            <p:ph sz="quarter" idx="1"/>
          </p:nvPr>
        </p:nvSpPr>
        <p:spPr/>
        <p:txBody>
          <a:bodyPr>
            <a:normAutofit/>
          </a:bodyPr>
          <a:lstStyle/>
          <a:p>
            <a:pPr>
              <a:spcBef>
                <a:spcPct val="30000"/>
              </a:spcBef>
              <a:buClr>
                <a:schemeClr val="tx1"/>
              </a:buClr>
            </a:pPr>
            <a:r>
              <a:rPr lang="en-US" altLang="zh-HK" dirty="0"/>
              <a:t>Instead of savers lending/investing directly with borrowers, a financial intermediary (such as a bank) plays as the middleman:</a:t>
            </a:r>
          </a:p>
          <a:p>
            <a:pPr lvl="1">
              <a:spcBef>
                <a:spcPct val="30000"/>
              </a:spcBef>
              <a:buClr>
                <a:schemeClr val="tx1"/>
              </a:buClr>
              <a:buFont typeface="Wingdings" pitchFamily="2" charset="2"/>
              <a:buChar char="§"/>
            </a:pPr>
            <a:r>
              <a:rPr lang="en-US" altLang="zh-HK" sz="2600" dirty="0">
                <a:solidFill>
                  <a:schemeClr val="tx1"/>
                </a:solidFill>
              </a:rPr>
              <a:t>the intermediary obtains funds from savers</a:t>
            </a:r>
          </a:p>
          <a:p>
            <a:pPr lvl="1">
              <a:spcBef>
                <a:spcPct val="30000"/>
              </a:spcBef>
              <a:buClr>
                <a:schemeClr val="tx1"/>
              </a:buClr>
              <a:buFont typeface="Wingdings" pitchFamily="2" charset="2"/>
              <a:buChar char="§"/>
            </a:pPr>
            <a:r>
              <a:rPr lang="en-US" altLang="zh-HK" sz="2600" dirty="0">
                <a:solidFill>
                  <a:schemeClr val="tx1"/>
                </a:solidFill>
              </a:rPr>
              <a:t>the intermediary then makes loans/investments with borrowers</a:t>
            </a:r>
            <a:endParaRPr lang="en-US" altLang="zh-HK" dirty="0">
              <a:ea typeface="ヒラギノ角ゴ Pro W3" pitchFamily="-84" charset="-128"/>
            </a:endParaRPr>
          </a:p>
          <a:p>
            <a:pPr marL="404813" indent="-404813" eaLnBrk="1" hangingPunct="1">
              <a:lnSpc>
                <a:spcPct val="90000"/>
              </a:lnSpc>
            </a:pPr>
            <a:r>
              <a:rPr lang="en-US" altLang="zh-HK" dirty="0">
                <a:ea typeface="ヒラギノ角ゴ Pro W3" pitchFamily="-84" charset="-128"/>
              </a:rPr>
              <a:t>More important source of finance than securities markets (such as stocks)</a:t>
            </a:r>
          </a:p>
        </p:txBody>
      </p:sp>
      <p:sp>
        <p:nvSpPr>
          <p:cNvPr id="6" name="頁尾版面配置區 1"/>
          <p:cNvSpPr>
            <a:spLocks noGrp="1"/>
          </p:cNvSpPr>
          <p:nvPr>
            <p:ph type="ftr" sz="quarter" idx="11"/>
          </p:nvPr>
        </p:nvSpPr>
        <p:spPr>
          <a:xfrm>
            <a:off x="2952574" y="6417310"/>
            <a:ext cx="2465440" cy="365760"/>
          </a:xfrm>
        </p:spPr>
        <p:txBody>
          <a:bodyPr/>
          <a:lstStyle/>
          <a:p>
            <a:r>
              <a:rPr lang="en-US" altLang="zh-HK" dirty="0"/>
              <a:t>EF3333 Chapter 2</a:t>
            </a:r>
            <a:endParaRPr lang="zh-HK" altLang="en-US" dirty="0"/>
          </a:p>
        </p:txBody>
      </p:sp>
      <p:sp>
        <p:nvSpPr>
          <p:cNvPr id="7"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23</a:t>
            </a:fld>
            <a:endParaRPr lang="zh-HK" altLang="en-US" dirty="0"/>
          </a:p>
        </p:txBody>
      </p:sp>
    </p:spTree>
    <p:extLst>
      <p:ext uri="{BB962C8B-B14F-4D97-AF65-F5344CB8AC3E}">
        <p14:creationId xmlns:p14="http://schemas.microsoft.com/office/powerpoint/2010/main" val="4021291128"/>
      </p:ext>
    </p:extLst>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altLang="zh-HK" dirty="0">
                <a:ea typeface="ヒラギノ角ゴ Pro W3" pitchFamily="-84" charset="-128"/>
              </a:rPr>
              <a:t>Why Financial Intermediaries Needed</a:t>
            </a:r>
            <a:endParaRPr lang="en-US" dirty="0"/>
          </a:p>
        </p:txBody>
      </p:sp>
      <p:graphicFrame>
        <p:nvGraphicFramePr>
          <p:cNvPr id="4" name="Diagram 3"/>
          <p:cNvGraphicFramePr/>
          <p:nvPr>
            <p:extLst>
              <p:ext uri="{D42A27DB-BD31-4B8C-83A1-F6EECF244321}">
                <p14:modId xmlns:p14="http://schemas.microsoft.com/office/powerpoint/2010/main" val="675235331"/>
              </p:ext>
            </p:extLst>
          </p:nvPr>
        </p:nvGraphicFramePr>
        <p:xfrm>
          <a:off x="683568" y="1309410"/>
          <a:ext cx="6840760" cy="46085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頁尾版面配置區 1"/>
          <p:cNvSpPr>
            <a:spLocks noGrp="1"/>
          </p:cNvSpPr>
          <p:nvPr>
            <p:ph type="ftr" sz="quarter" idx="11"/>
          </p:nvPr>
        </p:nvSpPr>
        <p:spPr>
          <a:xfrm>
            <a:off x="2952574" y="6417310"/>
            <a:ext cx="2465440" cy="365760"/>
          </a:xfrm>
        </p:spPr>
        <p:txBody>
          <a:bodyPr/>
          <a:lstStyle/>
          <a:p>
            <a:r>
              <a:rPr lang="en-US" altLang="zh-HK" dirty="0"/>
              <a:t>EF3333 Chapter 2</a:t>
            </a:r>
            <a:endParaRPr lang="zh-HK" altLang="en-US" dirty="0"/>
          </a:p>
        </p:txBody>
      </p:sp>
      <p:sp>
        <p:nvSpPr>
          <p:cNvPr id="8"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24</a:t>
            </a:fld>
            <a:endParaRPr lang="zh-HK" altLang="en-US" dirty="0"/>
          </a:p>
        </p:txBody>
      </p:sp>
    </p:spTree>
    <p:extLst>
      <p:ext uri="{BB962C8B-B14F-4D97-AF65-F5344CB8AC3E}">
        <p14:creationId xmlns:p14="http://schemas.microsoft.com/office/powerpoint/2010/main" val="40656601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10"/>
          <p:cNvSpPr>
            <a:spLocks noGrp="1" noChangeArrowheads="1"/>
          </p:cNvSpPr>
          <p:nvPr>
            <p:ph type="title"/>
          </p:nvPr>
        </p:nvSpPr>
        <p:spPr/>
        <p:txBody>
          <a:bodyPr>
            <a:normAutofit fontScale="90000"/>
          </a:bodyPr>
          <a:lstStyle/>
          <a:p>
            <a:pPr eaLnBrk="1" hangingPunct="1"/>
            <a:r>
              <a:rPr lang="en-US" altLang="zh-HK">
                <a:ea typeface="ヒラギノ角ゴ Pro W3" pitchFamily="-84" charset="-128"/>
              </a:rPr>
              <a:t>Function of Financial</a:t>
            </a:r>
            <a:br>
              <a:rPr lang="en-US" altLang="zh-HK">
                <a:ea typeface="ヒラギノ角ゴ Pro W3" pitchFamily="-84" charset="-128"/>
              </a:rPr>
            </a:br>
            <a:r>
              <a:rPr lang="en-US" altLang="zh-HK">
                <a:ea typeface="ヒラギノ角ゴ Pro W3" pitchFamily="-84" charset="-128"/>
              </a:rPr>
              <a:t>Intermediaries: Indirect Finance</a:t>
            </a:r>
          </a:p>
        </p:txBody>
      </p:sp>
      <p:sp>
        <p:nvSpPr>
          <p:cNvPr id="29699" name="Rectangle 11"/>
          <p:cNvSpPr>
            <a:spLocks noGrp="1" noChangeArrowheads="1"/>
          </p:cNvSpPr>
          <p:nvPr>
            <p:ph sz="quarter" idx="1"/>
          </p:nvPr>
        </p:nvSpPr>
        <p:spPr/>
        <p:txBody>
          <a:bodyPr/>
          <a:lstStyle/>
          <a:p>
            <a:pPr marL="404813" indent="-404813" eaLnBrk="1" hangingPunct="1"/>
            <a:r>
              <a:rPr lang="en-US" altLang="zh-HK" b="1" dirty="0">
                <a:ea typeface="ヒラギノ角ゴ Pro W3" pitchFamily="-84" charset="-128"/>
              </a:rPr>
              <a:t>Transactions Costs </a:t>
            </a:r>
          </a:p>
          <a:p>
            <a:pPr marL="914400" lvl="1" indent="-450850">
              <a:spcBef>
                <a:spcPct val="50000"/>
              </a:spcBef>
              <a:buFont typeface="Times" pitchFamily="-84" charset="0"/>
              <a:buAutoNum type="arabicPeriod"/>
            </a:pPr>
            <a:r>
              <a:rPr lang="en-US" altLang="en-US" sz="2400" dirty="0"/>
              <a:t>Time and money spend in carrying out financial transactions.</a:t>
            </a:r>
          </a:p>
          <a:p>
            <a:pPr marL="1188720" lvl="2" indent="-450850">
              <a:spcBef>
                <a:spcPct val="50000"/>
              </a:spcBef>
            </a:pPr>
            <a:r>
              <a:rPr lang="en-US" altLang="en-US" sz="2100" dirty="0"/>
              <a:t>hire a lawyer </a:t>
            </a:r>
            <a:r>
              <a:rPr lang="en-US" altLang="en-US" sz="2100" dirty="0">
                <a:sym typeface="Wingdings" pitchFamily="2" charset="2"/>
              </a:rPr>
              <a:t> loan contract: interest rate, when repay the loan </a:t>
            </a:r>
            <a:endParaRPr lang="en-US" altLang="en-US" sz="2100" dirty="0"/>
          </a:p>
          <a:p>
            <a:pPr marL="914400" lvl="1" indent="-450850">
              <a:spcBef>
                <a:spcPct val="50000"/>
              </a:spcBef>
              <a:buFont typeface="Times" pitchFamily="-84" charset="0"/>
              <a:buAutoNum type="arabicPeriod"/>
            </a:pPr>
            <a:r>
              <a:rPr lang="en-US" altLang="zh-HK" dirty="0">
                <a:ea typeface="ヒラギノ角ゴ Pro W3" pitchFamily="-84" charset="-128"/>
              </a:rPr>
              <a:t>Financial Intermediaries can reduce transactions costs by developing expertise and taking advantage of </a:t>
            </a:r>
            <a:r>
              <a:rPr lang="en-US" altLang="zh-HK" i="1" dirty="0">
                <a:ea typeface="ヒラギノ角ゴ Pro W3" pitchFamily="-84" charset="-128"/>
              </a:rPr>
              <a:t>economies of scale</a:t>
            </a:r>
          </a:p>
          <a:p>
            <a:pPr marL="914400" lvl="1" indent="-450850" eaLnBrk="1" hangingPunct="1">
              <a:spcBef>
                <a:spcPct val="50000"/>
              </a:spcBef>
              <a:buFont typeface="Times" pitchFamily="-84" charset="0"/>
              <a:buAutoNum type="arabicPeriod"/>
            </a:pPr>
            <a:r>
              <a:rPr lang="en-US" altLang="zh-HK" dirty="0">
                <a:ea typeface="ヒラギノ角ゴ Pro W3" pitchFamily="-84" charset="-128"/>
              </a:rPr>
              <a:t>Financial intermediaries make profits by reducing transactions costs</a:t>
            </a:r>
          </a:p>
        </p:txBody>
      </p:sp>
      <p:sp>
        <p:nvSpPr>
          <p:cNvPr id="6" name="頁尾版面配置區 1"/>
          <p:cNvSpPr>
            <a:spLocks noGrp="1"/>
          </p:cNvSpPr>
          <p:nvPr>
            <p:ph type="ftr" sz="quarter" idx="11"/>
          </p:nvPr>
        </p:nvSpPr>
        <p:spPr>
          <a:xfrm>
            <a:off x="2952574" y="6417310"/>
            <a:ext cx="2465440" cy="365760"/>
          </a:xfrm>
        </p:spPr>
        <p:txBody>
          <a:bodyPr/>
          <a:lstStyle/>
          <a:p>
            <a:r>
              <a:rPr lang="en-US" altLang="zh-HK" dirty="0"/>
              <a:t>EF3333 Chapter 2</a:t>
            </a:r>
            <a:endParaRPr lang="zh-HK" altLang="en-US" dirty="0"/>
          </a:p>
        </p:txBody>
      </p:sp>
      <p:sp>
        <p:nvSpPr>
          <p:cNvPr id="7"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25</a:t>
            </a:fld>
            <a:endParaRPr lang="zh-HK" altLang="en-US" dirty="0"/>
          </a:p>
        </p:txBody>
      </p:sp>
    </p:spTree>
    <p:extLst>
      <p:ext uri="{BB962C8B-B14F-4D97-AF65-F5344CB8AC3E}">
        <p14:creationId xmlns:p14="http://schemas.microsoft.com/office/powerpoint/2010/main" val="2238754921"/>
      </p:ext>
    </p:extLst>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normAutofit fontScale="90000"/>
          </a:bodyPr>
          <a:lstStyle/>
          <a:p>
            <a:pPr eaLnBrk="1" hangingPunct="1"/>
            <a:r>
              <a:rPr lang="en-US" altLang="zh-HK">
                <a:ea typeface="ヒラギノ角ゴ Pro W3" pitchFamily="-84" charset="-128"/>
              </a:rPr>
              <a:t>Function of Financial</a:t>
            </a:r>
            <a:br>
              <a:rPr lang="en-US" altLang="zh-HK">
                <a:ea typeface="ヒラギノ角ゴ Pro W3" pitchFamily="-84" charset="-128"/>
              </a:rPr>
            </a:br>
            <a:r>
              <a:rPr lang="en-US" altLang="zh-HK">
                <a:ea typeface="ヒラギノ角ゴ Pro W3" pitchFamily="-84" charset="-128"/>
              </a:rPr>
              <a:t>Intermediaries: Indirect Finance</a:t>
            </a:r>
          </a:p>
        </p:txBody>
      </p:sp>
      <p:sp>
        <p:nvSpPr>
          <p:cNvPr id="32771" name="Rectangle 3"/>
          <p:cNvSpPr>
            <a:spLocks noGrp="1" noChangeArrowheads="1"/>
          </p:cNvSpPr>
          <p:nvPr>
            <p:ph sz="quarter" idx="1"/>
          </p:nvPr>
        </p:nvSpPr>
        <p:spPr>
          <a:xfrm>
            <a:off x="304800" y="1196752"/>
            <a:ext cx="8458200" cy="5112568"/>
          </a:xfrm>
        </p:spPr>
        <p:txBody>
          <a:bodyPr>
            <a:normAutofit fontScale="92500" lnSpcReduction="20000"/>
          </a:bodyPr>
          <a:lstStyle/>
          <a:p>
            <a:pPr eaLnBrk="1" hangingPunct="1">
              <a:spcBef>
                <a:spcPts val="1200"/>
              </a:spcBef>
            </a:pPr>
            <a:r>
              <a:rPr lang="en-US" altLang="ja-JP" b="1" dirty="0">
                <a:ea typeface="ヒラギノ角ゴ Pro W3" pitchFamily="-84" charset="-128"/>
              </a:rPr>
              <a:t>Risk Sharing</a:t>
            </a:r>
            <a:endParaRPr lang="en-US" altLang="ja-JP" dirty="0">
              <a:ea typeface="ヒラギノ角ゴ Pro W3" pitchFamily="-84" charset="-128"/>
            </a:endParaRPr>
          </a:p>
          <a:p>
            <a:pPr marL="747713" lvl="1" indent="-401638">
              <a:spcBef>
                <a:spcPts val="1200"/>
              </a:spcBef>
              <a:buFont typeface="Arial" pitchFamily="34" charset="0"/>
              <a:buChar char="─"/>
            </a:pPr>
            <a:r>
              <a:rPr lang="en-US" altLang="zh-HK" b="1" dirty="0">
                <a:ea typeface="ヒラギノ角ゴ Pro W3" pitchFamily="-84" charset="-128"/>
              </a:rPr>
              <a:t>Asset Transformation </a:t>
            </a:r>
            <a:r>
              <a:rPr lang="en-US" altLang="ja-JP" sz="2100" b="1" dirty="0">
                <a:ea typeface="ヒラギノ角ゴ Pro W3" pitchFamily="-84" charset="-128"/>
              </a:rPr>
              <a:t>(banks, life insurance companies)</a:t>
            </a:r>
            <a:endParaRPr lang="en-US" altLang="zh-HK" sz="2100" dirty="0">
              <a:ea typeface="ヒラギノ角ゴ Pro W3" pitchFamily="-84" charset="-128"/>
            </a:endParaRPr>
          </a:p>
          <a:p>
            <a:pPr marL="1022033" lvl="2" indent="-401638">
              <a:spcBef>
                <a:spcPts val="600"/>
              </a:spcBef>
              <a:buFont typeface="Wingdings" panose="05000000000000000000" pitchFamily="2" charset="2"/>
              <a:buChar char="Ø"/>
            </a:pPr>
            <a:r>
              <a:rPr lang="en-US" altLang="zh-HK" dirty="0">
                <a:ea typeface="ヒラギノ角ゴ Pro W3" pitchFamily="-84" charset="-128"/>
              </a:rPr>
              <a:t>FIs create and sell assets with lesser risk to one party and then use the funds to buy assets with greater risk from another party.</a:t>
            </a:r>
          </a:p>
          <a:p>
            <a:pPr marL="1022033" lvl="2" indent="-401638">
              <a:spcBef>
                <a:spcPts val="600"/>
              </a:spcBef>
              <a:buFont typeface="Wingdings" panose="05000000000000000000" pitchFamily="2" charset="2"/>
              <a:buChar char="Ø"/>
            </a:pPr>
            <a:r>
              <a:rPr lang="en-US" altLang="zh-HK" dirty="0">
                <a:ea typeface="ヒラギノ角ゴ Pro W3" pitchFamily="-84" charset="-128"/>
              </a:rPr>
              <a:t>In a sense risky assets are turned into safer assets for investors</a:t>
            </a:r>
          </a:p>
          <a:p>
            <a:pPr marL="1022033" lvl="2" indent="-401638">
              <a:spcBef>
                <a:spcPts val="600"/>
              </a:spcBef>
              <a:buFont typeface="Wingdings" panose="05000000000000000000" pitchFamily="2" charset="2"/>
              <a:buChar char="Ø"/>
            </a:pPr>
            <a:r>
              <a:rPr lang="en-US" altLang="en-US" dirty="0">
                <a:ea typeface="ヒラギノ角ゴ Pro W3" pitchFamily="-84" charset="-128"/>
              </a:rPr>
              <a:t>Earn on risky assets</a:t>
            </a:r>
          </a:p>
          <a:p>
            <a:pPr marL="1022033" lvl="2" indent="-401638">
              <a:spcBef>
                <a:spcPts val="600"/>
              </a:spcBef>
              <a:buFont typeface="Wingdings" panose="05000000000000000000" pitchFamily="2" charset="2"/>
              <a:buChar char="Ø"/>
            </a:pPr>
            <a:r>
              <a:rPr lang="en-US" altLang="en-US" dirty="0">
                <a:ea typeface="ヒラギノ角ゴ Pro W3" pitchFamily="-84" charset="-128"/>
              </a:rPr>
              <a:t>Pay on the assets that they have sold</a:t>
            </a:r>
          </a:p>
          <a:p>
            <a:pPr marL="1022033" lvl="2" indent="-401638">
              <a:spcBef>
                <a:spcPts val="600"/>
              </a:spcBef>
              <a:buFont typeface="Wingdings" panose="05000000000000000000" pitchFamily="2" charset="2"/>
              <a:buChar char="Ø"/>
            </a:pPr>
            <a:r>
              <a:rPr lang="en-US" altLang="en-US" dirty="0">
                <a:ea typeface="ヒラギノ角ゴ Pro W3" pitchFamily="-84" charset="-128"/>
              </a:rPr>
              <a:t>Profit: spread between earn and pay.</a:t>
            </a:r>
          </a:p>
          <a:p>
            <a:pPr marL="747713" lvl="1" indent="-401638">
              <a:spcBef>
                <a:spcPts val="1200"/>
              </a:spcBef>
              <a:buFont typeface="Arial" pitchFamily="34" charset="0"/>
              <a:buChar char="─"/>
            </a:pPr>
            <a:r>
              <a:rPr lang="en-US" altLang="en-US" b="1" dirty="0">
                <a:ea typeface="ヒラギノ角ゴ Pro W3" pitchFamily="-84" charset="-128"/>
              </a:rPr>
              <a:t>Diversification </a:t>
            </a:r>
            <a:r>
              <a:rPr lang="en-US" altLang="en-US" sz="2100" b="1" dirty="0">
                <a:ea typeface="ヒラギノ角ゴ Pro W3" pitchFamily="-84" charset="-128"/>
              </a:rPr>
              <a:t>(mutual funds, finance companies)</a:t>
            </a:r>
          </a:p>
          <a:p>
            <a:pPr marL="1022033" lvl="2" indent="-401638">
              <a:spcBef>
                <a:spcPts val="600"/>
              </a:spcBef>
              <a:buFont typeface="Wingdings" panose="05000000000000000000" pitchFamily="2" charset="2"/>
              <a:buChar char="Ø"/>
            </a:pPr>
            <a:r>
              <a:rPr lang="en-US" altLang="en-US" sz="2100" dirty="0">
                <a:ea typeface="ヒラギノ角ゴ Pro W3" pitchFamily="-84" charset="-128"/>
              </a:rPr>
              <a:t>Lower risk by helping people to diversify portfolios</a:t>
            </a:r>
          </a:p>
          <a:p>
            <a:pPr marL="1022033" lvl="2" indent="-401638">
              <a:spcBef>
                <a:spcPts val="600"/>
              </a:spcBef>
              <a:buFont typeface="Wingdings" panose="05000000000000000000" pitchFamily="2" charset="2"/>
              <a:buChar char="Ø"/>
            </a:pPr>
            <a:r>
              <a:rPr lang="en-US" altLang="en-US" sz="2100" dirty="0">
                <a:ea typeface="ヒラギノ角ゴ Pro W3" pitchFamily="-84" charset="-128"/>
              </a:rPr>
              <a:t>Portfolio: a collection of assets whose returns do not always move together (you shouldn’t put all your eggs in one basket).</a:t>
            </a:r>
          </a:p>
          <a:p>
            <a:pPr marL="1022033" lvl="2" indent="-401638">
              <a:spcBef>
                <a:spcPts val="600"/>
              </a:spcBef>
              <a:buFont typeface="Wingdings" panose="05000000000000000000" pitchFamily="2" charset="2"/>
              <a:buChar char="Ø"/>
            </a:pPr>
            <a:r>
              <a:rPr lang="en-US" altLang="en-US" sz="2100" dirty="0">
                <a:ea typeface="ヒラギノ角ゴ Pro W3" pitchFamily="-84" charset="-128"/>
              </a:rPr>
              <a:t>Overall risk is lower than for individual assets.</a:t>
            </a:r>
          </a:p>
          <a:p>
            <a:pPr marL="1022033" lvl="2" indent="-401638">
              <a:spcBef>
                <a:spcPts val="600"/>
              </a:spcBef>
              <a:buFont typeface="Wingdings" panose="05000000000000000000" pitchFamily="2" charset="2"/>
              <a:buChar char="Ø"/>
            </a:pPr>
            <a:r>
              <a:rPr lang="en-US" altLang="en-US" sz="2100" dirty="0">
                <a:ea typeface="ヒラギノ角ゴ Pro W3" pitchFamily="-84" charset="-128"/>
              </a:rPr>
              <a:t>Financial intermediaries pool a collection of assets into a new asset and then sell it to individuals.</a:t>
            </a:r>
          </a:p>
          <a:p>
            <a:pPr marL="1022033" lvl="2" indent="-401638">
              <a:spcBef>
                <a:spcPts val="600"/>
              </a:spcBef>
              <a:buFont typeface="Wingdings" panose="05000000000000000000" pitchFamily="2" charset="2"/>
              <a:buChar char="Ø"/>
            </a:pPr>
            <a:endParaRPr lang="en-US" altLang="en-US" dirty="0">
              <a:ea typeface="ヒラギノ角ゴ Pro W3" pitchFamily="-84" charset="-128"/>
            </a:endParaRPr>
          </a:p>
          <a:p>
            <a:pPr marL="1022033" lvl="2" indent="-401638">
              <a:spcBef>
                <a:spcPts val="1200"/>
              </a:spcBef>
              <a:buFont typeface="Wingdings" panose="05000000000000000000" pitchFamily="2" charset="2"/>
              <a:buChar char="Ø"/>
            </a:pPr>
            <a:endParaRPr lang="en-US" altLang="zh-HK" dirty="0">
              <a:ea typeface="ヒラギノ角ゴ Pro W3" pitchFamily="-84" charset="-128"/>
            </a:endParaRPr>
          </a:p>
        </p:txBody>
      </p:sp>
      <p:sp>
        <p:nvSpPr>
          <p:cNvPr id="6" name="頁尾版面配置區 1"/>
          <p:cNvSpPr>
            <a:spLocks noGrp="1"/>
          </p:cNvSpPr>
          <p:nvPr>
            <p:ph type="ftr" sz="quarter" idx="11"/>
          </p:nvPr>
        </p:nvSpPr>
        <p:spPr>
          <a:xfrm>
            <a:off x="2952574" y="6417310"/>
            <a:ext cx="2465440" cy="365760"/>
          </a:xfrm>
        </p:spPr>
        <p:txBody>
          <a:bodyPr/>
          <a:lstStyle/>
          <a:p>
            <a:r>
              <a:rPr lang="en-US" altLang="zh-HK" dirty="0"/>
              <a:t>EF3333 Chapter 2</a:t>
            </a:r>
            <a:endParaRPr lang="zh-HK" altLang="en-US" dirty="0"/>
          </a:p>
        </p:txBody>
      </p:sp>
      <p:sp>
        <p:nvSpPr>
          <p:cNvPr id="7"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26</a:t>
            </a:fld>
            <a:endParaRPr lang="zh-HK" altLang="en-US" dirty="0"/>
          </a:p>
        </p:txBody>
      </p:sp>
    </p:spTree>
    <p:extLst>
      <p:ext uri="{BB962C8B-B14F-4D97-AF65-F5344CB8AC3E}">
        <p14:creationId xmlns:p14="http://schemas.microsoft.com/office/powerpoint/2010/main" val="3823217340"/>
      </p:ext>
    </p:extLst>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Rectangle 8"/>
          <p:cNvSpPr>
            <a:spLocks noGrp="1" noChangeArrowheads="1"/>
          </p:cNvSpPr>
          <p:nvPr>
            <p:ph type="title"/>
          </p:nvPr>
        </p:nvSpPr>
        <p:spPr/>
        <p:txBody>
          <a:bodyPr>
            <a:normAutofit fontScale="90000"/>
          </a:bodyPr>
          <a:lstStyle/>
          <a:p>
            <a:pPr eaLnBrk="1" hangingPunct="1"/>
            <a:r>
              <a:rPr lang="en-US" altLang="zh-HK">
                <a:ea typeface="ヒラギノ角ゴ Pro W3" pitchFamily="-84" charset="-128"/>
              </a:rPr>
              <a:t>Function of Financial</a:t>
            </a:r>
            <a:br>
              <a:rPr lang="en-US" altLang="zh-HK">
                <a:ea typeface="ヒラギノ角ゴ Pro W3" pitchFamily="-84" charset="-128"/>
              </a:rPr>
            </a:br>
            <a:r>
              <a:rPr lang="en-US" altLang="zh-HK">
                <a:ea typeface="ヒラギノ角ゴ Pro W3" pitchFamily="-84" charset="-128"/>
              </a:rPr>
              <a:t>Intermediaries: Indirect Finance</a:t>
            </a:r>
          </a:p>
        </p:txBody>
      </p:sp>
      <p:sp>
        <p:nvSpPr>
          <p:cNvPr id="34819" name="Rectangle 9"/>
          <p:cNvSpPr>
            <a:spLocks noGrp="1" noChangeArrowheads="1"/>
          </p:cNvSpPr>
          <p:nvPr>
            <p:ph sz="quarter" idx="1"/>
          </p:nvPr>
        </p:nvSpPr>
        <p:spPr>
          <a:xfrm>
            <a:off x="457200" y="1219200"/>
            <a:ext cx="8363272" cy="5090120"/>
          </a:xfrm>
        </p:spPr>
        <p:txBody>
          <a:bodyPr>
            <a:normAutofit/>
          </a:bodyPr>
          <a:lstStyle/>
          <a:p>
            <a:pPr>
              <a:lnSpc>
                <a:spcPct val="80000"/>
              </a:lnSpc>
              <a:spcBef>
                <a:spcPts val="1200"/>
              </a:spcBef>
            </a:pPr>
            <a:r>
              <a:rPr lang="en-US" altLang="zh-HK" sz="2200" b="1" dirty="0">
                <a:ea typeface="ヒラギノ角ゴ Pro W3" pitchFamily="-84" charset="-128"/>
              </a:rPr>
              <a:t>Asymmetric Information. </a:t>
            </a:r>
          </a:p>
          <a:p>
            <a:pPr marL="838200" lvl="1" indent="-381000">
              <a:lnSpc>
                <a:spcPct val="80000"/>
              </a:lnSpc>
              <a:buFontTx/>
              <a:buNone/>
            </a:pPr>
            <a:r>
              <a:rPr lang="en-US" altLang="en-US" sz="1800" dirty="0"/>
              <a:t>One party doesn’t have enough information about other party</a:t>
            </a:r>
          </a:p>
          <a:p>
            <a:pPr marL="747713" lvl="1" indent="-401638">
              <a:lnSpc>
                <a:spcPct val="90000"/>
              </a:lnSpc>
              <a:spcBef>
                <a:spcPts val="1200"/>
              </a:spcBef>
              <a:buFont typeface="Arial" pitchFamily="34" charset="0"/>
              <a:buChar char="─"/>
            </a:pPr>
            <a:r>
              <a:rPr lang="en-US" altLang="en-US" sz="2000" b="1" dirty="0">
                <a:ea typeface="ヒラギノ角ゴ Pro W3" pitchFamily="-84" charset="-128"/>
              </a:rPr>
              <a:t>Adverse Selection</a:t>
            </a:r>
          </a:p>
          <a:p>
            <a:pPr marL="1005840" lvl="2" indent="-457200">
              <a:spcBef>
                <a:spcPts val="600"/>
              </a:spcBef>
              <a:buFont typeface="Wingdings" panose="05000000000000000000" pitchFamily="2" charset="2"/>
              <a:buChar char="Ø"/>
            </a:pPr>
            <a:r>
              <a:rPr lang="en-US" altLang="en-US" sz="1800" dirty="0"/>
              <a:t>Before transaction occurs</a:t>
            </a:r>
          </a:p>
          <a:p>
            <a:pPr marL="1005840" lvl="2" indent="-457200">
              <a:spcBef>
                <a:spcPts val="600"/>
              </a:spcBef>
              <a:buFont typeface="Wingdings" panose="05000000000000000000" pitchFamily="2" charset="2"/>
              <a:buChar char="Ø"/>
            </a:pPr>
            <a:r>
              <a:rPr lang="en-US" altLang="en-US" sz="1800" dirty="0"/>
              <a:t>Potential borrowers most likely to produce adverse outcomes are ones most likely to seek loans and be selected (</a:t>
            </a:r>
            <a:r>
              <a:rPr lang="en-US" altLang="en-US" sz="1800" i="1" dirty="0">
                <a:solidFill>
                  <a:srgbClr val="0000FF"/>
                </a:solidFill>
              </a:rPr>
              <a:t>bad credits seek loans most actively</a:t>
            </a:r>
            <a:r>
              <a:rPr lang="en-US" altLang="en-US" sz="1800" dirty="0"/>
              <a:t>). </a:t>
            </a:r>
          </a:p>
          <a:p>
            <a:pPr marL="1258888" lvl="3" indent="-274638">
              <a:spcBef>
                <a:spcPts val="600"/>
              </a:spcBef>
              <a:buFont typeface="Wingdings" panose="05000000000000000000" pitchFamily="2" charset="2"/>
              <a:buChar char="ü"/>
            </a:pPr>
            <a:r>
              <a:rPr lang="en-US" altLang="en-US" sz="1700" dirty="0"/>
              <a:t>Brother A: conservative, only when he is sure that he can pay back the money, he borrows;</a:t>
            </a:r>
          </a:p>
          <a:p>
            <a:pPr marL="1258888" lvl="3" indent="-274638">
              <a:spcBef>
                <a:spcPts val="600"/>
              </a:spcBef>
              <a:buFont typeface="Wingdings" panose="05000000000000000000" pitchFamily="2" charset="2"/>
              <a:buChar char="ü"/>
            </a:pPr>
            <a:r>
              <a:rPr lang="en-US" altLang="en-US" sz="1700" dirty="0"/>
              <a:t>Brother B: gambler, willing to try his luck even when there’s only 1% possibility of to be millionaire;</a:t>
            </a:r>
          </a:p>
          <a:p>
            <a:pPr marL="1258888" lvl="3" indent="-274638">
              <a:spcBef>
                <a:spcPts val="600"/>
              </a:spcBef>
              <a:buFont typeface="Wingdings" panose="05000000000000000000" pitchFamily="2" charset="2"/>
              <a:buChar char="ü"/>
            </a:pPr>
            <a:r>
              <a:rPr lang="en-US" altLang="en-US" sz="1700" dirty="0"/>
              <a:t>Which one of them will call you more frequently and is more eager to have the money?</a:t>
            </a:r>
          </a:p>
          <a:p>
            <a:pPr marL="1005840" lvl="2" indent="-457200">
              <a:spcBef>
                <a:spcPts val="600"/>
              </a:spcBef>
              <a:buFont typeface="Wingdings" panose="05000000000000000000" pitchFamily="2" charset="2"/>
              <a:buChar char="Ø"/>
            </a:pPr>
            <a:r>
              <a:rPr lang="en-US" altLang="zh-HK" sz="1800" dirty="0"/>
              <a:t>Similar problems occur with insurance where unhealthy people want their known medical problems covered</a:t>
            </a:r>
            <a:endParaRPr lang="en-US" altLang="en-US" sz="1600" dirty="0"/>
          </a:p>
        </p:txBody>
      </p:sp>
      <p:sp>
        <p:nvSpPr>
          <p:cNvPr id="6" name="頁尾版面配置區 1"/>
          <p:cNvSpPr>
            <a:spLocks noGrp="1"/>
          </p:cNvSpPr>
          <p:nvPr>
            <p:ph type="ftr" sz="quarter" idx="11"/>
          </p:nvPr>
        </p:nvSpPr>
        <p:spPr>
          <a:xfrm>
            <a:off x="2952574" y="6417310"/>
            <a:ext cx="2465440" cy="365760"/>
          </a:xfrm>
        </p:spPr>
        <p:txBody>
          <a:bodyPr/>
          <a:lstStyle/>
          <a:p>
            <a:r>
              <a:rPr lang="en-US" altLang="zh-HK" dirty="0"/>
              <a:t>EF3333 Chapter 2</a:t>
            </a:r>
            <a:endParaRPr lang="zh-HK" altLang="en-US" dirty="0"/>
          </a:p>
        </p:txBody>
      </p:sp>
      <p:sp>
        <p:nvSpPr>
          <p:cNvPr id="7"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27</a:t>
            </a:fld>
            <a:endParaRPr lang="zh-HK" altLang="en-US" dirty="0"/>
          </a:p>
        </p:txBody>
      </p:sp>
    </p:spTree>
    <p:extLst>
      <p:ext uri="{BB962C8B-B14F-4D97-AF65-F5344CB8AC3E}">
        <p14:creationId xmlns:p14="http://schemas.microsoft.com/office/powerpoint/2010/main" val="333594381"/>
      </p:ext>
    </p:extLst>
  </p:cSld>
  <p:clrMapOvr>
    <a:masterClrMapping/>
  </p:clrMapOvr>
  <p:transition spd="med">
    <p:wipe dir="r"/>
  </p:transition>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Rectangle 8"/>
          <p:cNvSpPr>
            <a:spLocks noGrp="1" noChangeArrowheads="1"/>
          </p:cNvSpPr>
          <p:nvPr>
            <p:ph type="title"/>
          </p:nvPr>
        </p:nvSpPr>
        <p:spPr/>
        <p:txBody>
          <a:bodyPr>
            <a:normAutofit fontScale="90000"/>
          </a:bodyPr>
          <a:lstStyle/>
          <a:p>
            <a:pPr eaLnBrk="1" hangingPunct="1"/>
            <a:r>
              <a:rPr lang="en-US" altLang="zh-HK">
                <a:ea typeface="ヒラギノ角ゴ Pro W3" pitchFamily="-84" charset="-128"/>
              </a:rPr>
              <a:t>Function of Financial</a:t>
            </a:r>
            <a:br>
              <a:rPr lang="en-US" altLang="zh-HK">
                <a:ea typeface="ヒラギノ角ゴ Pro W3" pitchFamily="-84" charset="-128"/>
              </a:rPr>
            </a:br>
            <a:r>
              <a:rPr lang="en-US" altLang="zh-HK">
                <a:ea typeface="ヒラギノ角ゴ Pro W3" pitchFamily="-84" charset="-128"/>
              </a:rPr>
              <a:t>Intermediaries: Indirect Finance</a:t>
            </a:r>
          </a:p>
        </p:txBody>
      </p:sp>
      <p:sp>
        <p:nvSpPr>
          <p:cNvPr id="34819" name="Rectangle 9"/>
          <p:cNvSpPr>
            <a:spLocks noGrp="1" noChangeArrowheads="1"/>
          </p:cNvSpPr>
          <p:nvPr>
            <p:ph sz="quarter" idx="1"/>
          </p:nvPr>
        </p:nvSpPr>
        <p:spPr>
          <a:xfrm>
            <a:off x="395536" y="1196752"/>
            <a:ext cx="8363272" cy="5112568"/>
          </a:xfrm>
        </p:spPr>
        <p:txBody>
          <a:bodyPr>
            <a:normAutofit/>
          </a:bodyPr>
          <a:lstStyle/>
          <a:p>
            <a:pPr>
              <a:lnSpc>
                <a:spcPct val="80000"/>
              </a:lnSpc>
              <a:spcBef>
                <a:spcPts val="1200"/>
              </a:spcBef>
            </a:pPr>
            <a:r>
              <a:rPr lang="en-US" altLang="zh-HK" sz="2400" b="1" dirty="0">
                <a:ea typeface="ヒラギノ角ゴ Pro W3" pitchFamily="-84" charset="-128"/>
              </a:rPr>
              <a:t>Asymmetric Information. </a:t>
            </a:r>
          </a:p>
          <a:p>
            <a:pPr marL="838200" lvl="1" indent="-381000">
              <a:lnSpc>
                <a:spcPct val="80000"/>
              </a:lnSpc>
              <a:buFontTx/>
              <a:buNone/>
            </a:pPr>
            <a:r>
              <a:rPr lang="en-US" altLang="en-US" sz="2000" dirty="0"/>
              <a:t>One party doesn’t have enough information about other party</a:t>
            </a:r>
          </a:p>
          <a:p>
            <a:pPr marL="747713" lvl="1" indent="-401638">
              <a:lnSpc>
                <a:spcPct val="90000"/>
              </a:lnSpc>
              <a:spcBef>
                <a:spcPts val="1200"/>
              </a:spcBef>
              <a:buFont typeface="Arial" pitchFamily="34" charset="0"/>
              <a:buChar char="─"/>
            </a:pPr>
            <a:r>
              <a:rPr lang="en-US" altLang="en-US" sz="2400" b="1" dirty="0">
                <a:ea typeface="ヒラギノ角ゴ Pro W3" pitchFamily="-84" charset="-128"/>
              </a:rPr>
              <a:t>Moral Hazard</a:t>
            </a:r>
          </a:p>
          <a:p>
            <a:pPr marL="1005840" lvl="2" indent="-457200">
              <a:spcBef>
                <a:spcPts val="600"/>
              </a:spcBef>
              <a:buFont typeface="Wingdings" panose="05000000000000000000" pitchFamily="2" charset="2"/>
              <a:buChar char="Ø"/>
            </a:pPr>
            <a:r>
              <a:rPr lang="en-US" altLang="en-US" dirty="0"/>
              <a:t>After transaction occurs</a:t>
            </a:r>
          </a:p>
          <a:p>
            <a:pPr marL="1005840" lvl="2" indent="-457200">
              <a:spcBef>
                <a:spcPts val="600"/>
              </a:spcBef>
              <a:buFont typeface="Wingdings" panose="05000000000000000000" pitchFamily="2" charset="2"/>
              <a:buChar char="Ø"/>
            </a:pPr>
            <a:r>
              <a:rPr lang="en-US" altLang="en-US" dirty="0"/>
              <a:t>Hazard that borrower has incentives to engage in undesirable (immoral) activities making it more likely that won’t pay loan back (conflicts of interest)</a:t>
            </a:r>
          </a:p>
          <a:p>
            <a:pPr marL="1005840" lvl="2" indent="-457200">
              <a:spcBef>
                <a:spcPts val="600"/>
              </a:spcBef>
              <a:buFont typeface="Wingdings" panose="05000000000000000000" pitchFamily="2" charset="2"/>
              <a:buChar char="Ø"/>
            </a:pPr>
            <a:r>
              <a:rPr lang="en-US" altLang="zh-HK" dirty="0">
                <a:ea typeface="ヒラギノ角ゴ Pro W3" pitchFamily="-84" charset="-128"/>
              </a:rPr>
              <a:t>Again, with insurance, people may engage in risky activities only after being insured</a:t>
            </a:r>
          </a:p>
          <a:p>
            <a:pPr marL="1005840" lvl="2" indent="-457200">
              <a:spcBef>
                <a:spcPts val="600"/>
              </a:spcBef>
              <a:buFont typeface="Wingdings" panose="05000000000000000000" pitchFamily="2" charset="2"/>
              <a:buChar char="Ø"/>
            </a:pPr>
            <a:r>
              <a:rPr lang="en-US" altLang="en-US" dirty="0">
                <a:ea typeface="ヒラギノ角ゴ Pro W3" pitchFamily="-84" charset="-128"/>
              </a:rPr>
              <a:t>For example: World.com, Nortel scandal, Enron</a:t>
            </a:r>
            <a:endParaRPr lang="en-US" altLang="en-US" sz="1600" i="1" dirty="0">
              <a:solidFill>
                <a:srgbClr val="0000FF"/>
              </a:solidFill>
            </a:endParaRPr>
          </a:p>
          <a:p>
            <a:pPr marL="120967" indent="0">
              <a:spcBef>
                <a:spcPts val="1200"/>
              </a:spcBef>
              <a:buNone/>
            </a:pPr>
            <a:r>
              <a:rPr lang="en-US" altLang="zh-HK" sz="2400" dirty="0">
                <a:ea typeface="ヒラギノ角ゴ Pro W3" pitchFamily="-84" charset="-128"/>
              </a:rPr>
              <a:t>Financial intermediaries reduce adverse selection and moral hazard problems, enabling them to make profits. How they accomplish this is covered in many of the chapters to come.</a:t>
            </a:r>
          </a:p>
        </p:txBody>
      </p:sp>
      <p:sp>
        <p:nvSpPr>
          <p:cNvPr id="6" name="頁尾版面配置區 1"/>
          <p:cNvSpPr>
            <a:spLocks noGrp="1"/>
          </p:cNvSpPr>
          <p:nvPr>
            <p:ph type="ftr" sz="quarter" idx="11"/>
          </p:nvPr>
        </p:nvSpPr>
        <p:spPr>
          <a:xfrm>
            <a:off x="2952574" y="6417310"/>
            <a:ext cx="2465440" cy="365760"/>
          </a:xfrm>
        </p:spPr>
        <p:txBody>
          <a:bodyPr/>
          <a:lstStyle/>
          <a:p>
            <a:r>
              <a:rPr lang="en-US" altLang="zh-HK" dirty="0"/>
              <a:t>EF3333 Chapter 2</a:t>
            </a:r>
            <a:endParaRPr lang="zh-HK" altLang="en-US" dirty="0"/>
          </a:p>
        </p:txBody>
      </p:sp>
      <p:sp>
        <p:nvSpPr>
          <p:cNvPr id="7"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28</a:t>
            </a:fld>
            <a:endParaRPr lang="zh-HK" altLang="en-US" dirty="0"/>
          </a:p>
        </p:txBody>
      </p:sp>
    </p:spTree>
    <p:extLst>
      <p:ext uri="{BB962C8B-B14F-4D97-AF65-F5344CB8AC3E}">
        <p14:creationId xmlns:p14="http://schemas.microsoft.com/office/powerpoint/2010/main" val="2767455768"/>
      </p:ext>
    </p:extLst>
  </p:cSld>
  <p:clrMapOvr>
    <a:masterClrMapping/>
  </p:clrMapOvr>
  <p:transition spd="med">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821377833"/>
              </p:ext>
            </p:extLst>
          </p:nvPr>
        </p:nvGraphicFramePr>
        <p:xfrm>
          <a:off x="251520" y="548680"/>
          <a:ext cx="7848872" cy="53285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頁尾版面配置區 1"/>
          <p:cNvSpPr>
            <a:spLocks noGrp="1"/>
          </p:cNvSpPr>
          <p:nvPr>
            <p:ph type="ftr" sz="quarter" idx="11"/>
          </p:nvPr>
        </p:nvSpPr>
        <p:spPr>
          <a:xfrm>
            <a:off x="2952574" y="6417310"/>
            <a:ext cx="2465440" cy="365760"/>
          </a:xfrm>
        </p:spPr>
        <p:txBody>
          <a:bodyPr/>
          <a:lstStyle/>
          <a:p>
            <a:r>
              <a:rPr lang="en-US" altLang="zh-HK" dirty="0"/>
              <a:t>EF3333 Chapter 2</a:t>
            </a:r>
            <a:endParaRPr lang="zh-HK" altLang="en-US" dirty="0"/>
          </a:p>
        </p:txBody>
      </p:sp>
      <p:sp>
        <p:nvSpPr>
          <p:cNvPr id="6"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29</a:t>
            </a:fld>
            <a:endParaRPr lang="zh-HK" altLang="en-US" dirty="0"/>
          </a:p>
        </p:txBody>
      </p:sp>
    </p:spTree>
    <p:extLst>
      <p:ext uri="{BB962C8B-B14F-4D97-AF65-F5344CB8AC3E}">
        <p14:creationId xmlns:p14="http://schemas.microsoft.com/office/powerpoint/2010/main" val="1045299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9"/>
          <p:cNvSpPr>
            <a:spLocks noGrp="1" noChangeArrowheads="1"/>
          </p:cNvSpPr>
          <p:nvPr>
            <p:ph type="title"/>
          </p:nvPr>
        </p:nvSpPr>
        <p:spPr/>
        <p:txBody>
          <a:bodyPr/>
          <a:lstStyle/>
          <a:p>
            <a:pPr eaLnBrk="1" hangingPunct="1"/>
            <a:r>
              <a:rPr lang="en-US" altLang="zh-HK">
                <a:ea typeface="ヒラギノ角ゴ Pro W3" pitchFamily="-84" charset="-128"/>
              </a:rPr>
              <a:t>Chapter Preview</a:t>
            </a:r>
          </a:p>
        </p:txBody>
      </p:sp>
      <p:sp>
        <p:nvSpPr>
          <p:cNvPr id="7171" name="Rectangle 10"/>
          <p:cNvSpPr>
            <a:spLocks noGrp="1" noChangeArrowheads="1"/>
          </p:cNvSpPr>
          <p:nvPr>
            <p:ph sz="quarter" idx="1"/>
          </p:nvPr>
        </p:nvSpPr>
        <p:spPr/>
        <p:txBody>
          <a:bodyPr/>
          <a:lstStyle/>
          <a:p>
            <a:pPr>
              <a:lnSpc>
                <a:spcPct val="90000"/>
              </a:lnSpc>
            </a:pPr>
            <a:r>
              <a:rPr lang="en-US" altLang="zh-HK" sz="2400" dirty="0">
                <a:ea typeface="ヒラギノ角ゴ Pro W3" pitchFamily="-84" charset="-128"/>
              </a:rPr>
              <a:t>In this chapter, we examine the role of the financial system in an advanced economy. </a:t>
            </a:r>
          </a:p>
          <a:p>
            <a:pPr>
              <a:lnSpc>
                <a:spcPct val="90000"/>
              </a:lnSpc>
            </a:pPr>
            <a:r>
              <a:rPr lang="en-US" altLang="zh-HK" sz="2400" dirty="0">
                <a:ea typeface="ヒラギノ角ゴ Pro W3" pitchFamily="-84" charset="-128"/>
              </a:rPr>
              <a:t>We study the effects of financial markets and institutions on the economy, and look at their general structure and operations. </a:t>
            </a:r>
          </a:p>
        </p:txBody>
      </p:sp>
      <p:sp>
        <p:nvSpPr>
          <p:cNvPr id="6" name="頁尾版面配置區 1"/>
          <p:cNvSpPr>
            <a:spLocks noGrp="1"/>
          </p:cNvSpPr>
          <p:nvPr>
            <p:ph type="ftr" sz="quarter" idx="11"/>
          </p:nvPr>
        </p:nvSpPr>
        <p:spPr>
          <a:xfrm>
            <a:off x="2952574" y="6417310"/>
            <a:ext cx="2465440" cy="365760"/>
          </a:xfrm>
        </p:spPr>
        <p:txBody>
          <a:bodyPr/>
          <a:lstStyle/>
          <a:p>
            <a:r>
              <a:rPr lang="en-US" altLang="zh-HK" dirty="0"/>
              <a:t>EF3333 Chapter 2</a:t>
            </a:r>
            <a:endParaRPr lang="zh-HK" altLang="en-US" dirty="0"/>
          </a:p>
        </p:txBody>
      </p:sp>
      <p:sp>
        <p:nvSpPr>
          <p:cNvPr id="7"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3</a:t>
            </a:fld>
            <a:endParaRPr lang="zh-HK" altLang="en-US" dirty="0"/>
          </a:p>
        </p:txBody>
      </p:sp>
    </p:spTree>
    <p:extLst>
      <p:ext uri="{BB962C8B-B14F-4D97-AF65-F5344CB8AC3E}">
        <p14:creationId xmlns:p14="http://schemas.microsoft.com/office/powerpoint/2010/main" val="2699316205"/>
      </p:ext>
    </p:extLst>
  </p:cSld>
  <p:clrMapOvr>
    <a:masterClrMapping/>
  </p:clrMapOvr>
  <p:transition spd="med">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1" descr="tbl02_01.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88640"/>
            <a:ext cx="7200800" cy="60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頁尾版面配置區 1"/>
          <p:cNvSpPr>
            <a:spLocks noGrp="1"/>
          </p:cNvSpPr>
          <p:nvPr>
            <p:ph type="ftr" sz="quarter" idx="11"/>
          </p:nvPr>
        </p:nvSpPr>
        <p:spPr>
          <a:xfrm>
            <a:off x="2952574" y="6417310"/>
            <a:ext cx="2465440" cy="365760"/>
          </a:xfrm>
        </p:spPr>
        <p:txBody>
          <a:bodyPr/>
          <a:lstStyle/>
          <a:p>
            <a:r>
              <a:rPr lang="en-US" altLang="zh-HK" dirty="0"/>
              <a:t>EF3333 Chapter 2</a:t>
            </a:r>
            <a:endParaRPr lang="zh-HK" altLang="en-US" dirty="0"/>
          </a:p>
        </p:txBody>
      </p:sp>
      <p:sp>
        <p:nvSpPr>
          <p:cNvPr id="6"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30</a:t>
            </a:fld>
            <a:endParaRPr lang="zh-HK" altLang="en-US" dirty="0"/>
          </a:p>
        </p:txBody>
      </p:sp>
    </p:spTree>
    <p:extLst>
      <p:ext uri="{BB962C8B-B14F-4D97-AF65-F5344CB8AC3E}">
        <p14:creationId xmlns:p14="http://schemas.microsoft.com/office/powerpoint/2010/main" val="875016385"/>
      </p:ext>
    </p:extLst>
  </p:cSld>
  <p:clrMapOvr>
    <a:masterClrMapping/>
  </p:clrMapOvr>
  <p:transition spd="med">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頁尾版面配置區 1"/>
          <p:cNvSpPr>
            <a:spLocks noGrp="1"/>
          </p:cNvSpPr>
          <p:nvPr>
            <p:ph type="ftr" sz="quarter" idx="11"/>
          </p:nvPr>
        </p:nvSpPr>
        <p:spPr>
          <a:xfrm>
            <a:off x="2952574" y="6417310"/>
            <a:ext cx="2465440" cy="365760"/>
          </a:xfrm>
        </p:spPr>
        <p:txBody>
          <a:bodyPr/>
          <a:lstStyle/>
          <a:p>
            <a:r>
              <a:rPr lang="en-US" altLang="zh-HK" dirty="0"/>
              <a:t>EF3333 Chapter 2</a:t>
            </a:r>
            <a:endParaRPr lang="zh-HK" altLang="en-US" dirty="0"/>
          </a:p>
        </p:txBody>
      </p:sp>
      <p:sp>
        <p:nvSpPr>
          <p:cNvPr id="6"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31</a:t>
            </a:fld>
            <a:endParaRPr lang="zh-HK" altLang="en-US" dirty="0"/>
          </a:p>
        </p:txBody>
      </p:sp>
      <p:pic>
        <p:nvPicPr>
          <p:cNvPr id="2" name="圖片 1">
            <a:extLst>
              <a:ext uri="{FF2B5EF4-FFF2-40B4-BE49-F238E27FC236}">
                <a16:creationId xmlns:a16="http://schemas.microsoft.com/office/drawing/2014/main" id="{5E822B1E-BC43-4940-BEB0-CF01949D4B43}"/>
              </a:ext>
            </a:extLst>
          </p:cNvPr>
          <p:cNvPicPr>
            <a:picLocks noChangeAspect="1"/>
          </p:cNvPicPr>
          <p:nvPr/>
        </p:nvPicPr>
        <p:blipFill rotWithShape="1">
          <a:blip r:embed="rId2"/>
          <a:srcRect l="20863" t="20601" r="39763" b="26200"/>
          <a:stretch/>
        </p:blipFill>
        <p:spPr>
          <a:xfrm>
            <a:off x="539552" y="332656"/>
            <a:ext cx="7955904" cy="6046487"/>
          </a:xfrm>
          <a:prstGeom prst="rect">
            <a:avLst/>
          </a:prstGeom>
        </p:spPr>
      </p:pic>
    </p:spTree>
    <p:extLst>
      <p:ext uri="{BB962C8B-B14F-4D97-AF65-F5344CB8AC3E}">
        <p14:creationId xmlns:p14="http://schemas.microsoft.com/office/powerpoint/2010/main" val="562713000"/>
      </p:ext>
    </p:extLst>
  </p:cSld>
  <p:clrMapOvr>
    <a:masterClrMapping/>
  </p:clrMapOvr>
  <p:transition spd="med">
    <p:wipe dir="r"/>
  </p:transition>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normAutofit fontScale="90000"/>
          </a:bodyPr>
          <a:lstStyle/>
          <a:p>
            <a:r>
              <a:rPr lang="en-US" altLang="zh-HK" dirty="0">
                <a:ea typeface="ヒラギノ角ゴ Pro W3" pitchFamily="-84" charset="-128"/>
              </a:rPr>
              <a:t>Types of Financial Intermediaries: Depository Institutions </a:t>
            </a:r>
          </a:p>
        </p:txBody>
      </p:sp>
      <p:sp>
        <p:nvSpPr>
          <p:cNvPr id="41987" name="Rectangle 4"/>
          <p:cNvSpPr>
            <a:spLocks noGrp="1" noChangeArrowheads="1"/>
          </p:cNvSpPr>
          <p:nvPr>
            <p:ph sz="quarter" idx="1"/>
          </p:nvPr>
        </p:nvSpPr>
        <p:spPr>
          <a:xfrm>
            <a:off x="304800" y="1447800"/>
            <a:ext cx="8229600" cy="4495800"/>
          </a:xfrm>
        </p:spPr>
        <p:txBody>
          <a:bodyPr>
            <a:normAutofit lnSpcReduction="10000"/>
          </a:bodyPr>
          <a:lstStyle/>
          <a:p>
            <a:pPr eaLnBrk="1" hangingPunct="1"/>
            <a:r>
              <a:rPr lang="en-US" altLang="zh-HK" sz="2400" dirty="0">
                <a:ea typeface="ヒラギノ角ゴ Pro W3" pitchFamily="-84" charset="-128"/>
              </a:rPr>
              <a:t>Depository Institutions (Banks): accept deposits and make loans. These include commercial banks and thrifts.</a:t>
            </a:r>
          </a:p>
          <a:p>
            <a:pPr lvl="1">
              <a:spcBef>
                <a:spcPts val="1200"/>
              </a:spcBef>
            </a:pPr>
            <a:r>
              <a:rPr lang="en-US" altLang="zh-HK" sz="2100" dirty="0">
                <a:ea typeface="ヒラギノ角ゴ Pro W3" pitchFamily="-84" charset="-128"/>
              </a:rPr>
              <a:t>Commercial banks (11,343 at end of 2012)</a:t>
            </a:r>
          </a:p>
          <a:p>
            <a:pPr lvl="2">
              <a:buFont typeface="Arial" pitchFamily="34" charset="0"/>
              <a:buChar char="─"/>
            </a:pPr>
            <a:r>
              <a:rPr lang="en-US" altLang="zh-HK" sz="1700" dirty="0">
                <a:ea typeface="ヒラギノ角ゴ Pro W3" pitchFamily="-84" charset="-128"/>
              </a:rPr>
              <a:t>Raise funds primarily by issuing checkable, savings, and time deposits which are used to make commercial, consumer and mortgage loans</a:t>
            </a:r>
          </a:p>
          <a:p>
            <a:pPr lvl="2">
              <a:buFont typeface="Arial" pitchFamily="34" charset="0"/>
              <a:buChar char="─"/>
            </a:pPr>
            <a:r>
              <a:rPr lang="en-US" altLang="zh-HK" sz="1700" dirty="0">
                <a:ea typeface="ヒラギノ角ゴ Pro W3" pitchFamily="-84" charset="-128"/>
              </a:rPr>
              <a:t>Collectively, these banks comprise the largest financial intermediary and have the most diversified asset portfolios</a:t>
            </a:r>
          </a:p>
          <a:p>
            <a:pPr lvl="1"/>
            <a:r>
              <a:rPr lang="en-US" altLang="zh-HK" sz="2100" dirty="0">
                <a:ea typeface="ヒラギノ角ゴ Pro W3" pitchFamily="-84" charset="-128"/>
              </a:rPr>
              <a:t>Thrifts: S&amp;Ls &amp; Mutual Savings Banks (918) and Credit Unions (905)</a:t>
            </a:r>
          </a:p>
          <a:p>
            <a:pPr lvl="2">
              <a:buFont typeface="Arial" pitchFamily="34" charset="0"/>
              <a:buChar char="─"/>
            </a:pPr>
            <a:r>
              <a:rPr lang="en-US" altLang="zh-HK" sz="1700" dirty="0">
                <a:ea typeface="ヒラギノ角ゴ Pro W3" pitchFamily="-84" charset="-128"/>
              </a:rPr>
              <a:t>Raise funds primarily by issuing savings, time, and checkable deposits which are most often used to make mortgage and consumer loans, with commercial loans also becoming more prevalent at S&amp;Ls and Mutual Savings Banks</a:t>
            </a:r>
          </a:p>
          <a:p>
            <a:pPr lvl="2">
              <a:buFont typeface="Arial" pitchFamily="34" charset="0"/>
              <a:buChar char="─"/>
            </a:pPr>
            <a:r>
              <a:rPr lang="en-US" altLang="zh-HK" sz="1700" dirty="0">
                <a:ea typeface="ヒラギノ角ゴ Pro W3" pitchFamily="-84" charset="-128"/>
              </a:rPr>
              <a:t>Mutual savings banks and credit unions issue deposits as shares and are owned collectively by their depositors, most of which at credit unions belong to a particular group, e.g., a company</a:t>
            </a:r>
            <a:r>
              <a:rPr lang="ja-JP" altLang="en-US" sz="1700" dirty="0">
                <a:ea typeface="ヒラギノ角ゴ Pro W3" pitchFamily="-84" charset="-128"/>
              </a:rPr>
              <a:t>’</a:t>
            </a:r>
            <a:r>
              <a:rPr lang="en-US" altLang="ja-JP" sz="1700" dirty="0">
                <a:ea typeface="ヒラギノ角ゴ Pro W3" pitchFamily="-84" charset="-128"/>
              </a:rPr>
              <a:t>s workers</a:t>
            </a:r>
            <a:endParaRPr lang="en-US" altLang="zh-HK" sz="1700" dirty="0">
              <a:ea typeface="ヒラギノ角ゴ Pro W3" pitchFamily="-84" charset="-128"/>
            </a:endParaRPr>
          </a:p>
          <a:p>
            <a:pPr lvl="2">
              <a:buFont typeface="Arial" pitchFamily="34" charset="0"/>
              <a:buChar char="─"/>
            </a:pPr>
            <a:endParaRPr lang="en-US" altLang="zh-HK" sz="1700" dirty="0">
              <a:ea typeface="ヒラギノ角ゴ Pro W3" pitchFamily="-84" charset="-128"/>
            </a:endParaRPr>
          </a:p>
        </p:txBody>
      </p:sp>
      <p:sp>
        <p:nvSpPr>
          <p:cNvPr id="6" name="頁尾版面配置區 1"/>
          <p:cNvSpPr>
            <a:spLocks noGrp="1"/>
          </p:cNvSpPr>
          <p:nvPr>
            <p:ph type="ftr" sz="quarter" idx="11"/>
          </p:nvPr>
        </p:nvSpPr>
        <p:spPr>
          <a:xfrm>
            <a:off x="2952574" y="6417310"/>
            <a:ext cx="2465440" cy="365760"/>
          </a:xfrm>
        </p:spPr>
        <p:txBody>
          <a:bodyPr/>
          <a:lstStyle/>
          <a:p>
            <a:r>
              <a:rPr lang="en-US" altLang="zh-HK" dirty="0"/>
              <a:t>EF3333 Chapter 2</a:t>
            </a:r>
            <a:endParaRPr lang="zh-HK" altLang="en-US" dirty="0"/>
          </a:p>
        </p:txBody>
      </p:sp>
      <p:sp>
        <p:nvSpPr>
          <p:cNvPr id="7"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32</a:t>
            </a:fld>
            <a:endParaRPr lang="zh-HK" altLang="en-US" dirty="0"/>
          </a:p>
        </p:txBody>
      </p:sp>
    </p:spTree>
    <p:extLst>
      <p:ext uri="{BB962C8B-B14F-4D97-AF65-F5344CB8AC3E}">
        <p14:creationId xmlns:p14="http://schemas.microsoft.com/office/powerpoint/2010/main" val="660951457"/>
      </p:ext>
    </p:extLst>
  </p:cSld>
  <p:clrMapOvr>
    <a:masterClrMapping/>
  </p:clrMapOvr>
  <p:transition spd="med">
    <p:wipe dir="r"/>
  </p:transition>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normAutofit fontScale="90000"/>
          </a:bodyPr>
          <a:lstStyle/>
          <a:p>
            <a:r>
              <a:rPr lang="en-US" altLang="zh-HK" dirty="0">
                <a:ea typeface="ヒラギノ角ゴ Pro W3" pitchFamily="-84" charset="-128"/>
              </a:rPr>
              <a:t>Types of Financial Intermediaries: Contractual Savings Institutions (CSIs)</a:t>
            </a:r>
          </a:p>
        </p:txBody>
      </p:sp>
      <p:sp>
        <p:nvSpPr>
          <p:cNvPr id="44035" name="Rectangle 4"/>
          <p:cNvSpPr>
            <a:spLocks noGrp="1" noChangeArrowheads="1"/>
          </p:cNvSpPr>
          <p:nvPr>
            <p:ph sz="quarter" idx="1"/>
          </p:nvPr>
        </p:nvSpPr>
        <p:spPr>
          <a:xfrm>
            <a:off x="304800" y="1268760"/>
            <a:ext cx="8229600" cy="4751040"/>
          </a:xfrm>
        </p:spPr>
        <p:txBody>
          <a:bodyPr/>
          <a:lstStyle/>
          <a:p>
            <a:pPr eaLnBrk="1" hangingPunct="1"/>
            <a:r>
              <a:rPr lang="en-US" altLang="zh-HK" sz="2400" dirty="0">
                <a:ea typeface="ヒラギノ角ゴ Pro W3" pitchFamily="-84" charset="-128"/>
              </a:rPr>
              <a:t>All CSIs acquire funds from clients at periodic intervals on a contractual basis and have fairly predictable future payout requirements.</a:t>
            </a:r>
          </a:p>
          <a:p>
            <a:pPr lvl="1" eaLnBrk="1" hangingPunct="1">
              <a:buFont typeface="Arial" pitchFamily="34" charset="0"/>
              <a:buChar char="─"/>
            </a:pPr>
            <a:r>
              <a:rPr lang="en-US" altLang="zh-HK" sz="2000" b="1" dirty="0">
                <a:ea typeface="ヒラギノ角ゴ Pro W3" pitchFamily="-84" charset="-128"/>
              </a:rPr>
              <a:t>Life Insurance Companies</a:t>
            </a:r>
            <a:r>
              <a:rPr lang="en-US" altLang="zh-HK" sz="2000" dirty="0">
                <a:ea typeface="ヒラギノ角ゴ Pro W3" pitchFamily="-84" charset="-128"/>
              </a:rPr>
              <a:t> receive funds from policy premiums, can invest in less liquid corporate securities and mortgages, since actual benefit pay outs are close to those predicted by actuarial analysis</a:t>
            </a:r>
          </a:p>
          <a:p>
            <a:pPr lvl="1" eaLnBrk="1" hangingPunct="1">
              <a:buFont typeface="Arial" pitchFamily="34" charset="0"/>
              <a:buChar char="─"/>
            </a:pPr>
            <a:r>
              <a:rPr lang="en-US" altLang="zh-HK" sz="2000" b="1" dirty="0">
                <a:ea typeface="ヒラギノ角ゴ Pro W3" pitchFamily="-84" charset="-128"/>
              </a:rPr>
              <a:t>Fire and Casualty Insurance Companies</a:t>
            </a:r>
            <a:r>
              <a:rPr lang="en-US" altLang="zh-HK" sz="2000" dirty="0">
                <a:ea typeface="ヒラギノ角ゴ Pro W3" pitchFamily="-84" charset="-128"/>
              </a:rPr>
              <a:t> receive funds from policy premiums, must invest most in liquid government and corporate securities, since loss events are harder to predict</a:t>
            </a:r>
          </a:p>
          <a:p>
            <a:pPr lvl="1">
              <a:buFont typeface="Arial" pitchFamily="34" charset="0"/>
              <a:buChar char="─"/>
            </a:pPr>
            <a:r>
              <a:rPr lang="en-US" altLang="zh-HK" sz="2000" b="1" dirty="0">
                <a:ea typeface="ヒラギノ角ゴ Pro W3" pitchFamily="-84" charset="-128"/>
              </a:rPr>
              <a:t>Pension and Government Retirement Funds</a:t>
            </a:r>
            <a:r>
              <a:rPr lang="en-US" altLang="zh-HK" sz="2000" dirty="0">
                <a:ea typeface="ヒラギノ角ゴ Pro W3" pitchFamily="-84" charset="-128"/>
              </a:rPr>
              <a:t> hosted by corporations and state and local governments acquire funds through employee and employer payroll contributions, invest in corporate securities, and provide retirement income via annuities</a:t>
            </a:r>
          </a:p>
          <a:p>
            <a:pPr lvl="1" eaLnBrk="1" hangingPunct="1">
              <a:buFont typeface="Arial" pitchFamily="34" charset="0"/>
              <a:buChar char="─"/>
            </a:pPr>
            <a:endParaRPr lang="en-US" altLang="zh-HK" sz="2000" dirty="0">
              <a:ea typeface="ヒラギノ角ゴ Pro W3" pitchFamily="-84" charset="-128"/>
            </a:endParaRPr>
          </a:p>
        </p:txBody>
      </p:sp>
      <p:sp>
        <p:nvSpPr>
          <p:cNvPr id="6" name="頁尾版面配置區 1"/>
          <p:cNvSpPr>
            <a:spLocks noGrp="1"/>
          </p:cNvSpPr>
          <p:nvPr>
            <p:ph type="ftr" sz="quarter" idx="11"/>
          </p:nvPr>
        </p:nvSpPr>
        <p:spPr>
          <a:xfrm>
            <a:off x="2952574" y="6417310"/>
            <a:ext cx="2465440" cy="365760"/>
          </a:xfrm>
        </p:spPr>
        <p:txBody>
          <a:bodyPr/>
          <a:lstStyle/>
          <a:p>
            <a:r>
              <a:rPr lang="en-US" altLang="zh-HK" dirty="0"/>
              <a:t>EF3333 Chapter 2</a:t>
            </a:r>
            <a:endParaRPr lang="zh-HK" altLang="en-US" dirty="0"/>
          </a:p>
        </p:txBody>
      </p:sp>
      <p:sp>
        <p:nvSpPr>
          <p:cNvPr id="7"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33</a:t>
            </a:fld>
            <a:endParaRPr lang="zh-HK" altLang="en-US" dirty="0"/>
          </a:p>
        </p:txBody>
      </p:sp>
    </p:spTree>
    <p:extLst>
      <p:ext uri="{BB962C8B-B14F-4D97-AF65-F5344CB8AC3E}">
        <p14:creationId xmlns:p14="http://schemas.microsoft.com/office/powerpoint/2010/main" val="2518991889"/>
      </p:ext>
    </p:extLst>
  </p:cSld>
  <p:clrMapOvr>
    <a:masterClrMapping/>
  </p:clrMapOvr>
  <p:transition spd="med">
    <p:wipe dir="r"/>
  </p:transition>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normAutofit fontScale="90000"/>
          </a:bodyPr>
          <a:lstStyle/>
          <a:p>
            <a:pPr eaLnBrk="1" hangingPunct="1"/>
            <a:r>
              <a:rPr lang="en-US" altLang="zh-HK" dirty="0">
                <a:ea typeface="ヒラギノ角ゴ Pro W3" pitchFamily="-84" charset="-128"/>
              </a:rPr>
              <a:t>Types of Financial Intermediaries: </a:t>
            </a:r>
            <a:br>
              <a:rPr lang="en-US" altLang="zh-HK" dirty="0">
                <a:ea typeface="ヒラギノ角ゴ Pro W3" pitchFamily="-84" charset="-128"/>
              </a:rPr>
            </a:br>
            <a:r>
              <a:rPr lang="en-US" altLang="zh-HK" dirty="0">
                <a:ea typeface="ヒラギノ角ゴ Pro W3" pitchFamily="-84" charset="-128"/>
              </a:rPr>
              <a:t>Investment Intermediaries</a:t>
            </a:r>
          </a:p>
        </p:txBody>
      </p:sp>
      <p:sp>
        <p:nvSpPr>
          <p:cNvPr id="46083" name="Rectangle 4"/>
          <p:cNvSpPr>
            <a:spLocks noGrp="1" noChangeArrowheads="1"/>
          </p:cNvSpPr>
          <p:nvPr>
            <p:ph sz="quarter" idx="1"/>
          </p:nvPr>
        </p:nvSpPr>
        <p:spPr/>
        <p:txBody>
          <a:bodyPr>
            <a:normAutofit fontScale="85000" lnSpcReduction="20000"/>
          </a:bodyPr>
          <a:lstStyle/>
          <a:p>
            <a:pPr eaLnBrk="1" hangingPunct="1">
              <a:lnSpc>
                <a:spcPct val="120000"/>
              </a:lnSpc>
            </a:pPr>
            <a:r>
              <a:rPr lang="en-US" altLang="zh-HK" b="1" dirty="0">
                <a:ea typeface="ヒラギノ角ゴ Pro W3" pitchFamily="-84" charset="-128"/>
              </a:rPr>
              <a:t>Investment Intermediaries:</a:t>
            </a:r>
          </a:p>
          <a:p>
            <a:pPr lvl="1">
              <a:lnSpc>
                <a:spcPct val="120000"/>
              </a:lnSpc>
            </a:pPr>
            <a:r>
              <a:rPr lang="en-US" altLang="zh-HK" b="1" dirty="0">
                <a:ea typeface="ヒラギノ角ゴ Pro W3" pitchFamily="-84" charset="-128"/>
              </a:rPr>
              <a:t>Finance Companies</a:t>
            </a:r>
            <a:r>
              <a:rPr lang="en-US" altLang="zh-HK" dirty="0">
                <a:ea typeface="ヒラギノ角ゴ Pro W3" pitchFamily="-84" charset="-128"/>
              </a:rPr>
              <a:t> sell commercial paper </a:t>
            </a:r>
            <a:br>
              <a:rPr lang="en-US" altLang="zh-HK" dirty="0">
                <a:ea typeface="ヒラギノ角ゴ Pro W3" pitchFamily="-84" charset="-128"/>
              </a:rPr>
            </a:br>
            <a:r>
              <a:rPr lang="en-US" altLang="zh-HK" dirty="0">
                <a:ea typeface="ヒラギノ角ゴ Pro W3" pitchFamily="-84" charset="-128"/>
              </a:rPr>
              <a:t>(a short-term debt instrument) and issue bonds and stocks to raise funds to lend to consumers to buy durable goods, and to small businesses for operations.</a:t>
            </a:r>
          </a:p>
          <a:p>
            <a:pPr lvl="1">
              <a:lnSpc>
                <a:spcPct val="120000"/>
              </a:lnSpc>
            </a:pPr>
            <a:r>
              <a:rPr lang="en-US" altLang="zh-HK" b="1" dirty="0">
                <a:ea typeface="ヒラギノ角ゴ Pro W3" pitchFamily="-84" charset="-128"/>
              </a:rPr>
              <a:t>Mutual Funds </a:t>
            </a:r>
            <a:r>
              <a:rPr lang="en-US" altLang="zh-HK" dirty="0">
                <a:ea typeface="ヒラギノ角ゴ Pro W3" pitchFamily="-84" charset="-128"/>
              </a:rPr>
              <a:t>acquire funds by selling shares to individual investors (many of whose shares are held in retirement accounts) and use the proceeds to purchase large, diversified portfolios of stocks and bonds.</a:t>
            </a:r>
          </a:p>
          <a:p>
            <a:pPr lvl="1">
              <a:lnSpc>
                <a:spcPct val="120000"/>
              </a:lnSpc>
            </a:pPr>
            <a:r>
              <a:rPr lang="en-US" altLang="zh-HK" b="1" dirty="0">
                <a:ea typeface="ヒラギノ角ゴ Pro W3" pitchFamily="-84" charset="-128"/>
              </a:rPr>
              <a:t>Money Market</a:t>
            </a:r>
            <a:r>
              <a:rPr lang="en-US" altLang="zh-HK" dirty="0">
                <a:ea typeface="ヒラギノ角ゴ Pro W3" pitchFamily="-84" charset="-128"/>
              </a:rPr>
              <a:t> </a:t>
            </a:r>
            <a:r>
              <a:rPr lang="en-US" altLang="zh-HK" b="1" dirty="0">
                <a:ea typeface="ヒラギノ角ゴ Pro W3" pitchFamily="-84" charset="-128"/>
              </a:rPr>
              <a:t>Mutual Funds</a:t>
            </a:r>
            <a:r>
              <a:rPr lang="en-US" altLang="zh-HK" dirty="0">
                <a:ea typeface="ヒラギノ角ゴ Pro W3" pitchFamily="-84" charset="-128"/>
              </a:rPr>
              <a:t> acquire funds by selling checkable deposit-like shares to individual investors and use the proceeds to purchase highly liquid and safe short-term money market instruments.</a:t>
            </a:r>
          </a:p>
          <a:p>
            <a:pPr lvl="1">
              <a:lnSpc>
                <a:spcPct val="120000"/>
              </a:lnSpc>
            </a:pPr>
            <a:r>
              <a:rPr lang="en-US" altLang="zh-HK" b="1" dirty="0">
                <a:ea typeface="ヒラギノ角ゴ Pro W3" pitchFamily="-84" charset="-128"/>
              </a:rPr>
              <a:t>Investment Banks </a:t>
            </a:r>
            <a:r>
              <a:rPr lang="en-US" altLang="zh-HK" dirty="0">
                <a:ea typeface="ヒラギノ角ゴ Pro W3" pitchFamily="-84" charset="-128"/>
              </a:rPr>
              <a:t>advise companies on securities to issue, underwriting security offerings, offer M&amp;A assistance, and act as dealers in security markets.</a:t>
            </a:r>
          </a:p>
        </p:txBody>
      </p:sp>
      <p:sp>
        <p:nvSpPr>
          <p:cNvPr id="6" name="頁尾版面配置區 1"/>
          <p:cNvSpPr>
            <a:spLocks noGrp="1"/>
          </p:cNvSpPr>
          <p:nvPr>
            <p:ph type="ftr" sz="quarter" idx="11"/>
          </p:nvPr>
        </p:nvSpPr>
        <p:spPr>
          <a:xfrm>
            <a:off x="2952574" y="6417310"/>
            <a:ext cx="2465440" cy="365760"/>
          </a:xfrm>
        </p:spPr>
        <p:txBody>
          <a:bodyPr/>
          <a:lstStyle/>
          <a:p>
            <a:r>
              <a:rPr lang="en-US" altLang="zh-HK" dirty="0"/>
              <a:t>EF3333 Chapter 2</a:t>
            </a:r>
            <a:endParaRPr lang="zh-HK" altLang="en-US" dirty="0"/>
          </a:p>
        </p:txBody>
      </p:sp>
      <p:sp>
        <p:nvSpPr>
          <p:cNvPr id="7"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34</a:t>
            </a:fld>
            <a:endParaRPr lang="zh-HK" altLang="en-US" dirty="0"/>
          </a:p>
        </p:txBody>
      </p:sp>
    </p:spTree>
    <p:extLst>
      <p:ext uri="{BB962C8B-B14F-4D97-AF65-F5344CB8AC3E}">
        <p14:creationId xmlns:p14="http://schemas.microsoft.com/office/powerpoint/2010/main" val="342673686"/>
      </p:ext>
    </p:extLst>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Chapter Outline</a:t>
            </a:r>
          </a:p>
        </p:txBody>
      </p:sp>
      <p:sp>
        <p:nvSpPr>
          <p:cNvPr id="5" name="Content Placeholder 4"/>
          <p:cNvSpPr>
            <a:spLocks noGrp="1"/>
          </p:cNvSpPr>
          <p:nvPr>
            <p:ph sz="quarter" idx="1"/>
          </p:nvPr>
        </p:nvSpPr>
        <p:spPr/>
        <p:txBody>
          <a:bodyPr/>
          <a:lstStyle/>
          <a:p>
            <a:pPr>
              <a:lnSpc>
                <a:spcPct val="90000"/>
              </a:lnSpc>
            </a:pPr>
            <a:r>
              <a:rPr lang="en-US" altLang="zh-HK" dirty="0">
                <a:solidFill>
                  <a:schemeClr val="bg1">
                    <a:lumMod val="75000"/>
                  </a:schemeClr>
                </a:solidFill>
                <a:ea typeface="ヒラギノ角ゴ Pro W3" pitchFamily="-84" charset="-128"/>
              </a:rPr>
              <a:t>Function of Financial Markets</a:t>
            </a:r>
          </a:p>
          <a:p>
            <a:pPr>
              <a:lnSpc>
                <a:spcPct val="90000"/>
              </a:lnSpc>
            </a:pPr>
            <a:r>
              <a:rPr lang="en-US" altLang="zh-HK" dirty="0">
                <a:solidFill>
                  <a:schemeClr val="bg1">
                    <a:lumMod val="75000"/>
                  </a:schemeClr>
                </a:solidFill>
                <a:ea typeface="ヒラギノ角ゴ Pro W3" pitchFamily="-84" charset="-128"/>
              </a:rPr>
              <a:t>Structure of Financial Markets</a:t>
            </a:r>
          </a:p>
          <a:p>
            <a:pPr>
              <a:lnSpc>
                <a:spcPct val="90000"/>
              </a:lnSpc>
            </a:pPr>
            <a:r>
              <a:rPr lang="en-US" altLang="zh-HK" dirty="0">
                <a:solidFill>
                  <a:schemeClr val="bg1">
                    <a:lumMod val="75000"/>
                  </a:schemeClr>
                </a:solidFill>
                <a:ea typeface="ヒラギノ角ゴ Pro W3" pitchFamily="-84" charset="-128"/>
              </a:rPr>
              <a:t>Internationalization of Financial Markets</a:t>
            </a:r>
          </a:p>
          <a:p>
            <a:pPr>
              <a:lnSpc>
                <a:spcPct val="90000"/>
              </a:lnSpc>
            </a:pPr>
            <a:r>
              <a:rPr lang="en-US" altLang="zh-HK" dirty="0">
                <a:solidFill>
                  <a:schemeClr val="bg1">
                    <a:lumMod val="75000"/>
                  </a:schemeClr>
                </a:solidFill>
                <a:ea typeface="ヒラギノ角ゴ Pro W3" pitchFamily="-84" charset="-128"/>
              </a:rPr>
              <a:t>Function of Financial Intermediaries: Indirect Finance</a:t>
            </a:r>
          </a:p>
          <a:p>
            <a:pPr>
              <a:lnSpc>
                <a:spcPct val="90000"/>
              </a:lnSpc>
            </a:pPr>
            <a:r>
              <a:rPr lang="en-US" altLang="zh-HK" dirty="0">
                <a:solidFill>
                  <a:schemeClr val="bg1">
                    <a:lumMod val="75000"/>
                  </a:schemeClr>
                </a:solidFill>
                <a:ea typeface="ヒラギノ角ゴ Pro W3" pitchFamily="-84" charset="-128"/>
              </a:rPr>
              <a:t>Types of Financial Intermediaries</a:t>
            </a:r>
          </a:p>
          <a:p>
            <a:pPr>
              <a:lnSpc>
                <a:spcPct val="90000"/>
              </a:lnSpc>
            </a:pPr>
            <a:r>
              <a:rPr lang="en-US" altLang="zh-HK" dirty="0">
                <a:ea typeface="ヒラギノ角ゴ Pro W3" pitchFamily="-84" charset="-128"/>
              </a:rPr>
              <a:t>Regulation of the Financial System</a:t>
            </a:r>
          </a:p>
          <a:p>
            <a:endParaRPr lang="en-US" dirty="0"/>
          </a:p>
        </p:txBody>
      </p:sp>
      <p:sp>
        <p:nvSpPr>
          <p:cNvPr id="6" name="頁尾版面配置區 1"/>
          <p:cNvSpPr>
            <a:spLocks noGrp="1"/>
          </p:cNvSpPr>
          <p:nvPr>
            <p:ph type="ftr" sz="quarter" idx="11"/>
          </p:nvPr>
        </p:nvSpPr>
        <p:spPr>
          <a:xfrm>
            <a:off x="2952574" y="6417310"/>
            <a:ext cx="2465440" cy="365760"/>
          </a:xfrm>
        </p:spPr>
        <p:txBody>
          <a:bodyPr/>
          <a:lstStyle/>
          <a:p>
            <a:r>
              <a:rPr lang="en-US" altLang="zh-HK" dirty="0"/>
              <a:t>EF3333 Chapter 2</a:t>
            </a:r>
            <a:endParaRPr lang="zh-HK" altLang="en-US" dirty="0"/>
          </a:p>
        </p:txBody>
      </p:sp>
      <p:sp>
        <p:nvSpPr>
          <p:cNvPr id="7"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35</a:t>
            </a:fld>
            <a:endParaRPr lang="zh-HK" altLang="en-US" dirty="0"/>
          </a:p>
        </p:txBody>
      </p:sp>
    </p:spTree>
    <p:extLst>
      <p:ext uri="{BB962C8B-B14F-4D97-AF65-F5344CB8AC3E}">
        <p14:creationId xmlns:p14="http://schemas.microsoft.com/office/powerpoint/2010/main" val="313846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9"/>
          <p:cNvSpPr>
            <a:spLocks noGrp="1" noChangeArrowheads="1"/>
          </p:cNvSpPr>
          <p:nvPr>
            <p:ph type="title"/>
          </p:nvPr>
        </p:nvSpPr>
        <p:spPr/>
        <p:txBody>
          <a:bodyPr>
            <a:normAutofit fontScale="90000"/>
          </a:bodyPr>
          <a:lstStyle/>
          <a:p>
            <a:pPr eaLnBrk="1" hangingPunct="1"/>
            <a:r>
              <a:rPr lang="en-US" altLang="zh-HK">
                <a:ea typeface="ヒラギノ角ゴ Pro W3" pitchFamily="-84" charset="-128"/>
              </a:rPr>
              <a:t>Regulation of </a:t>
            </a:r>
            <a:br>
              <a:rPr lang="en-US" altLang="zh-HK">
                <a:ea typeface="ヒラギノ角ゴ Pro W3" pitchFamily="-84" charset="-128"/>
              </a:rPr>
            </a:br>
            <a:r>
              <a:rPr lang="en-US" altLang="zh-HK">
                <a:ea typeface="ヒラギノ角ゴ Pro W3" pitchFamily="-84" charset="-128"/>
              </a:rPr>
              <a:t>Financial Markets</a:t>
            </a:r>
          </a:p>
        </p:txBody>
      </p:sp>
      <p:sp>
        <p:nvSpPr>
          <p:cNvPr id="6" name="頁尾版面配置區 1"/>
          <p:cNvSpPr>
            <a:spLocks noGrp="1"/>
          </p:cNvSpPr>
          <p:nvPr>
            <p:ph type="ftr" sz="quarter" idx="11"/>
          </p:nvPr>
        </p:nvSpPr>
        <p:spPr>
          <a:xfrm>
            <a:off x="2952574" y="6417310"/>
            <a:ext cx="2465440" cy="365760"/>
          </a:xfrm>
        </p:spPr>
        <p:txBody>
          <a:bodyPr/>
          <a:lstStyle/>
          <a:p>
            <a:r>
              <a:rPr lang="en-US" altLang="zh-HK" dirty="0"/>
              <a:t>EF3333 Chapter 2</a:t>
            </a:r>
            <a:endParaRPr lang="zh-HK" altLang="en-US" dirty="0"/>
          </a:p>
        </p:txBody>
      </p:sp>
      <p:sp>
        <p:nvSpPr>
          <p:cNvPr id="7"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36</a:t>
            </a:fld>
            <a:endParaRPr lang="zh-HK" altLang="en-US" dirty="0"/>
          </a:p>
        </p:txBody>
      </p:sp>
      <p:graphicFrame>
        <p:nvGraphicFramePr>
          <p:cNvPr id="9" name="Diagram 8"/>
          <p:cNvGraphicFramePr/>
          <p:nvPr>
            <p:extLst>
              <p:ext uri="{D42A27DB-BD31-4B8C-83A1-F6EECF244321}">
                <p14:modId xmlns:p14="http://schemas.microsoft.com/office/powerpoint/2010/main" val="3691159503"/>
              </p:ext>
            </p:extLst>
          </p:nvPr>
        </p:nvGraphicFramePr>
        <p:xfrm>
          <a:off x="683568" y="1412776"/>
          <a:ext cx="7272808" cy="4392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8817767"/>
      </p:ext>
    </p:extLst>
  </p:cSld>
  <p:clrMapOvr>
    <a:masterClrMapping/>
  </p:clrMapOvr>
  <p:transition spd="med">
    <p:wipe dir="r"/>
  </p:transition>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6"/>
          <p:cNvSpPr>
            <a:spLocks noGrp="1" noChangeArrowheads="1"/>
          </p:cNvSpPr>
          <p:nvPr>
            <p:ph type="title"/>
          </p:nvPr>
        </p:nvSpPr>
        <p:spPr/>
        <p:txBody>
          <a:bodyPr>
            <a:normAutofit fontScale="90000"/>
          </a:bodyPr>
          <a:lstStyle/>
          <a:p>
            <a:pPr eaLnBrk="1" hangingPunct="1"/>
            <a:r>
              <a:rPr lang="en-US" altLang="zh-HK">
                <a:ea typeface="ヒラギノ角ゴ Pro W3" pitchFamily="-84" charset="-128"/>
              </a:rPr>
              <a:t>Regulation Reason: </a:t>
            </a:r>
            <a:br>
              <a:rPr lang="en-US" altLang="zh-HK">
                <a:ea typeface="ヒラギノ角ゴ Pro W3" pitchFamily="-84" charset="-128"/>
              </a:rPr>
            </a:br>
            <a:r>
              <a:rPr lang="en-US" altLang="zh-HK">
                <a:ea typeface="ヒラギノ角ゴ Pro W3" pitchFamily="-84" charset="-128"/>
              </a:rPr>
              <a:t>Increase Investor Information</a:t>
            </a:r>
          </a:p>
        </p:txBody>
      </p:sp>
      <p:sp>
        <p:nvSpPr>
          <p:cNvPr id="51203" name="Rectangle 7"/>
          <p:cNvSpPr>
            <a:spLocks noGrp="1" noChangeArrowheads="1"/>
          </p:cNvSpPr>
          <p:nvPr>
            <p:ph sz="quarter" idx="1"/>
          </p:nvPr>
        </p:nvSpPr>
        <p:spPr>
          <a:xfrm>
            <a:off x="381000" y="1371600"/>
            <a:ext cx="8305800" cy="4648200"/>
          </a:xfrm>
        </p:spPr>
        <p:txBody>
          <a:bodyPr/>
          <a:lstStyle/>
          <a:p>
            <a:pPr eaLnBrk="1" hangingPunct="1">
              <a:spcBef>
                <a:spcPts val="1200"/>
              </a:spcBef>
            </a:pPr>
            <a:r>
              <a:rPr lang="en-US" altLang="zh-HK" sz="2400" dirty="0">
                <a:ea typeface="ヒラギノ角ゴ Pro W3" pitchFamily="-84" charset="-128"/>
              </a:rPr>
              <a:t>Asymmetric information in financial markets means that investors may be subject to adverse selection and moral hazard problems that </a:t>
            </a:r>
          </a:p>
          <a:p>
            <a:pPr lvl="1">
              <a:spcBef>
                <a:spcPts val="1200"/>
              </a:spcBef>
            </a:pPr>
            <a:r>
              <a:rPr lang="en-US" altLang="zh-HK" sz="2100" dirty="0">
                <a:ea typeface="ヒラギノ角ゴ Pro W3" pitchFamily="-84" charset="-128"/>
              </a:rPr>
              <a:t>may hinder the efficient operation of financial markets and </a:t>
            </a:r>
          </a:p>
          <a:p>
            <a:pPr lvl="1">
              <a:spcBef>
                <a:spcPts val="1200"/>
              </a:spcBef>
            </a:pPr>
            <a:r>
              <a:rPr lang="en-US" altLang="zh-HK" sz="2100" dirty="0">
                <a:ea typeface="ヒラギノ角ゴ Pro W3" pitchFamily="-84" charset="-128"/>
              </a:rPr>
              <a:t>may also keep investors away from financial markets.</a:t>
            </a:r>
          </a:p>
        </p:txBody>
      </p:sp>
      <p:sp>
        <p:nvSpPr>
          <p:cNvPr id="6" name="頁尾版面配置區 1"/>
          <p:cNvSpPr>
            <a:spLocks noGrp="1"/>
          </p:cNvSpPr>
          <p:nvPr>
            <p:ph type="ftr" sz="quarter" idx="11"/>
          </p:nvPr>
        </p:nvSpPr>
        <p:spPr>
          <a:xfrm>
            <a:off x="2952574" y="6417310"/>
            <a:ext cx="2465440" cy="365760"/>
          </a:xfrm>
        </p:spPr>
        <p:txBody>
          <a:bodyPr/>
          <a:lstStyle/>
          <a:p>
            <a:r>
              <a:rPr lang="en-US" altLang="zh-HK" dirty="0"/>
              <a:t>EF3333 Chapter 2</a:t>
            </a:r>
            <a:endParaRPr lang="zh-HK" altLang="en-US" dirty="0"/>
          </a:p>
        </p:txBody>
      </p:sp>
      <p:sp>
        <p:nvSpPr>
          <p:cNvPr id="7"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37</a:t>
            </a:fld>
            <a:endParaRPr lang="zh-HK" altLang="en-US" dirty="0"/>
          </a:p>
        </p:txBody>
      </p:sp>
    </p:spTree>
    <p:extLst>
      <p:ext uri="{BB962C8B-B14F-4D97-AF65-F5344CB8AC3E}">
        <p14:creationId xmlns:p14="http://schemas.microsoft.com/office/powerpoint/2010/main" val="1679712046"/>
      </p:ext>
    </p:extLst>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6" name="Rectangle 3"/>
          <p:cNvSpPr>
            <a:spLocks noGrp="1" noChangeArrowheads="1"/>
          </p:cNvSpPr>
          <p:nvPr>
            <p:ph type="title"/>
          </p:nvPr>
        </p:nvSpPr>
        <p:spPr/>
        <p:txBody>
          <a:bodyPr>
            <a:normAutofit fontScale="90000"/>
          </a:bodyPr>
          <a:lstStyle/>
          <a:p>
            <a:pPr eaLnBrk="1" hangingPunct="1"/>
            <a:r>
              <a:rPr lang="en-US" altLang="zh-HK">
                <a:solidFill>
                  <a:srgbClr val="000000"/>
                </a:solidFill>
                <a:ea typeface="ヒラギノ角ゴ Pro W3" pitchFamily="-84" charset="-128"/>
              </a:rPr>
              <a:t>Regulation Reason: </a:t>
            </a:r>
            <a:br>
              <a:rPr lang="en-US" altLang="zh-HK">
                <a:solidFill>
                  <a:srgbClr val="000000"/>
                </a:solidFill>
                <a:ea typeface="ヒラギノ角ゴ Pro W3" pitchFamily="-84" charset="-128"/>
              </a:rPr>
            </a:br>
            <a:r>
              <a:rPr lang="en-US" altLang="zh-HK">
                <a:solidFill>
                  <a:srgbClr val="000000"/>
                </a:solidFill>
                <a:ea typeface="ヒラギノ角ゴ Pro W3" pitchFamily="-84" charset="-128"/>
              </a:rPr>
              <a:t>Increase Investor Information</a:t>
            </a:r>
            <a:endParaRPr lang="en-US" altLang="zh-HK">
              <a:ea typeface="ヒラギノ角ゴ Pro W3" pitchFamily="-84" charset="-128"/>
            </a:endParaRPr>
          </a:p>
        </p:txBody>
      </p:sp>
      <p:sp>
        <p:nvSpPr>
          <p:cNvPr id="52227" name="Rectangle 4"/>
          <p:cNvSpPr>
            <a:spLocks noGrp="1" noChangeArrowheads="1"/>
          </p:cNvSpPr>
          <p:nvPr>
            <p:ph sz="quarter" idx="1"/>
          </p:nvPr>
        </p:nvSpPr>
        <p:spPr/>
        <p:txBody>
          <a:bodyPr/>
          <a:lstStyle/>
          <a:p>
            <a:pPr>
              <a:spcBef>
                <a:spcPct val="70000"/>
              </a:spcBef>
            </a:pPr>
            <a:r>
              <a:rPr lang="en-US" altLang="zh-HK" sz="2400" dirty="0">
                <a:ea typeface="ヒラギノ角ゴ Pro W3" pitchFamily="-84" charset="-128"/>
              </a:rPr>
              <a:t>The Securities and Exchange Commission (SEC) requires corporations issuing securities to disclose certain information about their sales, assets, and earnings to the public and restricts trading by the largest stockholders (known as insiders) in the corporation.</a:t>
            </a:r>
          </a:p>
          <a:p>
            <a:pPr eaLnBrk="1" hangingPunct="1">
              <a:spcBef>
                <a:spcPct val="70000"/>
              </a:spcBef>
            </a:pPr>
            <a:r>
              <a:rPr lang="en-US" altLang="zh-HK" sz="2400" dirty="0">
                <a:ea typeface="ヒラギノ角ゴ Pro W3" pitchFamily="-84" charset="-128"/>
              </a:rPr>
              <a:t>Such government regulation can reduce adverse selection and moral hazard problems in financial markets and increase their efficiency by increasing the amount of information available to investors. Indeed, the SEC has been particularly active recently in pursuing illegal insider trading.</a:t>
            </a:r>
          </a:p>
          <a:p>
            <a:pPr eaLnBrk="1" hangingPunct="1">
              <a:spcBef>
                <a:spcPct val="70000"/>
              </a:spcBef>
            </a:pPr>
            <a:endParaRPr lang="en-US" altLang="zh-HK" sz="2400" dirty="0">
              <a:ea typeface="ヒラギノ角ゴ Pro W3" pitchFamily="-84" charset="-128"/>
            </a:endParaRPr>
          </a:p>
          <a:p>
            <a:pPr eaLnBrk="1" hangingPunct="1">
              <a:spcBef>
                <a:spcPct val="70000"/>
              </a:spcBef>
              <a:buFont typeface="Wingdings" pitchFamily="2" charset="2"/>
              <a:buNone/>
            </a:pPr>
            <a:endParaRPr lang="en-US" altLang="zh-HK" sz="2400" dirty="0">
              <a:ea typeface="ヒラギノ角ゴ Pro W3" pitchFamily="-84" charset="-128"/>
            </a:endParaRPr>
          </a:p>
        </p:txBody>
      </p:sp>
      <p:sp>
        <p:nvSpPr>
          <p:cNvPr id="6" name="頁尾版面配置區 1"/>
          <p:cNvSpPr>
            <a:spLocks noGrp="1"/>
          </p:cNvSpPr>
          <p:nvPr>
            <p:ph type="ftr" sz="quarter" idx="11"/>
          </p:nvPr>
        </p:nvSpPr>
        <p:spPr>
          <a:xfrm>
            <a:off x="2952574" y="6417310"/>
            <a:ext cx="2465440" cy="365760"/>
          </a:xfrm>
        </p:spPr>
        <p:txBody>
          <a:bodyPr/>
          <a:lstStyle/>
          <a:p>
            <a:r>
              <a:rPr lang="en-US" altLang="zh-HK" dirty="0"/>
              <a:t>EF3333 Chapter 2</a:t>
            </a:r>
            <a:endParaRPr lang="zh-HK" altLang="en-US" dirty="0"/>
          </a:p>
        </p:txBody>
      </p:sp>
      <p:sp>
        <p:nvSpPr>
          <p:cNvPr id="7"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38</a:t>
            </a:fld>
            <a:endParaRPr lang="zh-HK" altLang="en-US" dirty="0"/>
          </a:p>
        </p:txBody>
      </p:sp>
    </p:spTree>
    <p:extLst>
      <p:ext uri="{BB962C8B-B14F-4D97-AF65-F5344CB8AC3E}">
        <p14:creationId xmlns:p14="http://schemas.microsoft.com/office/powerpoint/2010/main" val="1297677746"/>
      </p:ext>
    </p:extLst>
  </p:cSld>
  <p:clrMapOvr>
    <a:masterClrMapping/>
  </p:clrMapOvr>
  <p:transition spd="med">
    <p:wipe dir="r"/>
  </p:transition>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0" name="Rectangle 6"/>
          <p:cNvSpPr>
            <a:spLocks noGrp="1" noChangeArrowheads="1"/>
          </p:cNvSpPr>
          <p:nvPr>
            <p:ph type="title"/>
          </p:nvPr>
        </p:nvSpPr>
        <p:spPr>
          <a:xfrm>
            <a:off x="457200" y="0"/>
            <a:ext cx="8153400" cy="1143000"/>
          </a:xfrm>
        </p:spPr>
        <p:txBody>
          <a:bodyPr/>
          <a:lstStyle/>
          <a:p>
            <a:pPr eaLnBrk="1" hangingPunct="1"/>
            <a:r>
              <a:rPr lang="en-US" altLang="zh-HK" sz="2800" dirty="0">
                <a:ea typeface="ヒラギノ角ゴ Pro W3" pitchFamily="-84" charset="-128"/>
              </a:rPr>
              <a:t>Regulation Reason: Ensure Soundness of Financial Intermediaries</a:t>
            </a:r>
          </a:p>
        </p:txBody>
      </p:sp>
      <p:sp>
        <p:nvSpPr>
          <p:cNvPr id="53251" name="Rectangle 7"/>
          <p:cNvSpPr>
            <a:spLocks noGrp="1" noChangeArrowheads="1"/>
          </p:cNvSpPr>
          <p:nvPr>
            <p:ph sz="quarter" idx="1"/>
          </p:nvPr>
        </p:nvSpPr>
        <p:spPr/>
        <p:txBody>
          <a:bodyPr/>
          <a:lstStyle/>
          <a:p>
            <a:pPr eaLnBrk="1" hangingPunct="1">
              <a:spcBef>
                <a:spcPts val="1200"/>
              </a:spcBef>
            </a:pPr>
            <a:r>
              <a:rPr lang="en-US" altLang="zh-HK" sz="2400" dirty="0">
                <a:ea typeface="ヒラギノ角ゴ Pro W3" pitchFamily="-84" charset="-128"/>
              </a:rPr>
              <a:t>Providers of funds (depositors, like you) to financial intermediaries may not be able to assess whether the institutions holding their funds are sound or not.</a:t>
            </a:r>
          </a:p>
          <a:p>
            <a:pPr eaLnBrk="1" hangingPunct="1">
              <a:spcBef>
                <a:spcPts val="1200"/>
              </a:spcBef>
            </a:pPr>
            <a:r>
              <a:rPr lang="en-US" altLang="zh-HK" sz="2400" dirty="0">
                <a:ea typeface="ヒラギノ角ゴ Pro W3" pitchFamily="-84" charset="-128"/>
              </a:rPr>
              <a:t>If they have doubts about the overall health of financial intermediaries, they may want to pull their funds out of both sound and unsound institutions, which can lead to a financial panic.</a:t>
            </a:r>
          </a:p>
          <a:p>
            <a:pPr eaLnBrk="1" hangingPunct="1">
              <a:spcBef>
                <a:spcPts val="1200"/>
              </a:spcBef>
            </a:pPr>
            <a:r>
              <a:rPr lang="en-US" altLang="zh-HK" sz="2400" dirty="0">
                <a:ea typeface="ヒラギノ角ゴ Pro W3" pitchFamily="-84" charset="-128"/>
              </a:rPr>
              <a:t>Such panics produces large losses for the public and causes serious damage to the economy.</a:t>
            </a:r>
          </a:p>
        </p:txBody>
      </p:sp>
      <p:sp>
        <p:nvSpPr>
          <p:cNvPr id="6" name="頁尾版面配置區 1"/>
          <p:cNvSpPr>
            <a:spLocks noGrp="1"/>
          </p:cNvSpPr>
          <p:nvPr>
            <p:ph type="ftr" sz="quarter" idx="11"/>
          </p:nvPr>
        </p:nvSpPr>
        <p:spPr>
          <a:xfrm>
            <a:off x="2952574" y="6417310"/>
            <a:ext cx="2465440" cy="365760"/>
          </a:xfrm>
        </p:spPr>
        <p:txBody>
          <a:bodyPr/>
          <a:lstStyle/>
          <a:p>
            <a:r>
              <a:rPr lang="en-US" altLang="zh-HK" dirty="0"/>
              <a:t>EF3333 Chapter 2</a:t>
            </a:r>
            <a:endParaRPr lang="zh-HK" altLang="en-US" dirty="0"/>
          </a:p>
        </p:txBody>
      </p:sp>
      <p:sp>
        <p:nvSpPr>
          <p:cNvPr id="7"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39</a:t>
            </a:fld>
            <a:endParaRPr lang="zh-HK" altLang="en-US" dirty="0"/>
          </a:p>
        </p:txBody>
      </p:sp>
    </p:spTree>
    <p:extLst>
      <p:ext uri="{BB962C8B-B14F-4D97-AF65-F5344CB8AC3E}">
        <p14:creationId xmlns:p14="http://schemas.microsoft.com/office/powerpoint/2010/main" val="2503832360"/>
      </p:ext>
    </p:extLst>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Chapter Outline</a:t>
            </a:r>
          </a:p>
        </p:txBody>
      </p:sp>
      <p:sp>
        <p:nvSpPr>
          <p:cNvPr id="5" name="Content Placeholder 4"/>
          <p:cNvSpPr>
            <a:spLocks noGrp="1"/>
          </p:cNvSpPr>
          <p:nvPr>
            <p:ph sz="quarter" idx="1"/>
          </p:nvPr>
        </p:nvSpPr>
        <p:spPr/>
        <p:txBody>
          <a:bodyPr/>
          <a:lstStyle/>
          <a:p>
            <a:pPr>
              <a:lnSpc>
                <a:spcPct val="90000"/>
              </a:lnSpc>
            </a:pPr>
            <a:r>
              <a:rPr lang="en-US" altLang="zh-HK" dirty="0">
                <a:ea typeface="ヒラギノ角ゴ Pro W3" pitchFamily="-84" charset="-128"/>
              </a:rPr>
              <a:t>Function of Financial Markets</a:t>
            </a:r>
          </a:p>
          <a:p>
            <a:pPr>
              <a:lnSpc>
                <a:spcPct val="90000"/>
              </a:lnSpc>
            </a:pPr>
            <a:r>
              <a:rPr lang="en-US" altLang="zh-HK" dirty="0">
                <a:ea typeface="ヒラギノ角ゴ Pro W3" pitchFamily="-84" charset="-128"/>
              </a:rPr>
              <a:t>Structure of Financial Markets</a:t>
            </a:r>
          </a:p>
          <a:p>
            <a:pPr>
              <a:lnSpc>
                <a:spcPct val="90000"/>
              </a:lnSpc>
            </a:pPr>
            <a:r>
              <a:rPr lang="en-US" altLang="zh-HK" dirty="0">
                <a:ea typeface="ヒラギノ角ゴ Pro W3" pitchFamily="-84" charset="-128"/>
              </a:rPr>
              <a:t>Internationalization of Financial Markets</a:t>
            </a:r>
          </a:p>
          <a:p>
            <a:pPr>
              <a:lnSpc>
                <a:spcPct val="90000"/>
              </a:lnSpc>
            </a:pPr>
            <a:r>
              <a:rPr lang="en-US" altLang="zh-HK" dirty="0">
                <a:solidFill>
                  <a:schemeClr val="bg1">
                    <a:lumMod val="75000"/>
                  </a:schemeClr>
                </a:solidFill>
                <a:ea typeface="ヒラギノ角ゴ Pro W3" pitchFamily="-84" charset="-128"/>
              </a:rPr>
              <a:t>Function of Financial Intermediaries: Indirect Finance</a:t>
            </a:r>
          </a:p>
          <a:p>
            <a:pPr>
              <a:lnSpc>
                <a:spcPct val="90000"/>
              </a:lnSpc>
            </a:pPr>
            <a:r>
              <a:rPr lang="en-US" altLang="zh-HK" dirty="0">
                <a:solidFill>
                  <a:schemeClr val="bg1">
                    <a:lumMod val="75000"/>
                  </a:schemeClr>
                </a:solidFill>
                <a:ea typeface="ヒラギノ角ゴ Pro W3" pitchFamily="-84" charset="-128"/>
              </a:rPr>
              <a:t>Types of Financial Intermediaries</a:t>
            </a:r>
          </a:p>
          <a:p>
            <a:pPr>
              <a:lnSpc>
                <a:spcPct val="90000"/>
              </a:lnSpc>
            </a:pPr>
            <a:r>
              <a:rPr lang="en-US" altLang="zh-HK" dirty="0">
                <a:solidFill>
                  <a:schemeClr val="bg1">
                    <a:lumMod val="75000"/>
                  </a:schemeClr>
                </a:solidFill>
                <a:ea typeface="ヒラギノ角ゴ Pro W3" pitchFamily="-84" charset="-128"/>
              </a:rPr>
              <a:t>Regulation of the Financial System</a:t>
            </a:r>
          </a:p>
          <a:p>
            <a:endParaRPr lang="en-US" dirty="0"/>
          </a:p>
        </p:txBody>
      </p:sp>
      <p:sp>
        <p:nvSpPr>
          <p:cNvPr id="6" name="頁尾版面配置區 1"/>
          <p:cNvSpPr>
            <a:spLocks noGrp="1"/>
          </p:cNvSpPr>
          <p:nvPr>
            <p:ph type="ftr" sz="quarter" idx="11"/>
          </p:nvPr>
        </p:nvSpPr>
        <p:spPr>
          <a:xfrm>
            <a:off x="2952574" y="6417310"/>
            <a:ext cx="2465440" cy="365760"/>
          </a:xfrm>
        </p:spPr>
        <p:txBody>
          <a:bodyPr/>
          <a:lstStyle/>
          <a:p>
            <a:r>
              <a:rPr lang="en-US" altLang="zh-HK" dirty="0"/>
              <a:t>EF3333 Chapter 2</a:t>
            </a:r>
            <a:endParaRPr lang="zh-HK" altLang="en-US" dirty="0"/>
          </a:p>
        </p:txBody>
      </p:sp>
      <p:sp>
        <p:nvSpPr>
          <p:cNvPr id="7"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4</a:t>
            </a:fld>
            <a:endParaRPr lang="zh-HK" altLang="en-US" dirty="0"/>
          </a:p>
        </p:txBody>
      </p:sp>
    </p:spTree>
    <p:extLst>
      <p:ext uri="{BB962C8B-B14F-4D97-AF65-F5344CB8AC3E}">
        <p14:creationId xmlns:p14="http://schemas.microsoft.com/office/powerpoint/2010/main" val="4096229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941952499"/>
              </p:ext>
            </p:extLst>
          </p:nvPr>
        </p:nvGraphicFramePr>
        <p:xfrm>
          <a:off x="467544" y="620688"/>
          <a:ext cx="7704106" cy="51125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頁尾版面配置區 1"/>
          <p:cNvSpPr>
            <a:spLocks noGrp="1"/>
          </p:cNvSpPr>
          <p:nvPr>
            <p:ph type="ftr" sz="quarter" idx="11"/>
          </p:nvPr>
        </p:nvSpPr>
        <p:spPr>
          <a:xfrm>
            <a:off x="2952574" y="6417310"/>
            <a:ext cx="2465440" cy="365760"/>
          </a:xfrm>
        </p:spPr>
        <p:txBody>
          <a:bodyPr/>
          <a:lstStyle/>
          <a:p>
            <a:r>
              <a:rPr lang="en-US" altLang="zh-HK" dirty="0"/>
              <a:t>EF3333 Chapter 2</a:t>
            </a:r>
            <a:endParaRPr lang="zh-HK" altLang="en-US" dirty="0"/>
          </a:p>
        </p:txBody>
      </p:sp>
      <p:sp>
        <p:nvSpPr>
          <p:cNvPr id="6"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40</a:t>
            </a:fld>
            <a:endParaRPr lang="zh-HK" altLang="en-US" dirty="0"/>
          </a:p>
        </p:txBody>
      </p:sp>
    </p:spTree>
    <p:extLst>
      <p:ext uri="{BB962C8B-B14F-4D97-AF65-F5344CB8AC3E}">
        <p14:creationId xmlns:p14="http://schemas.microsoft.com/office/powerpoint/2010/main" val="1102232954"/>
      </p:ext>
    </p:extLst>
  </p:cSld>
  <p:clrMapOvr>
    <a:masterClrMapping/>
  </p:clrMapOvr>
  <p:transition spd="med">
    <p:wipe dir="r"/>
  </p:transition>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8" name="Rectangle 6"/>
          <p:cNvSpPr>
            <a:spLocks noGrp="1" noChangeArrowheads="1"/>
          </p:cNvSpPr>
          <p:nvPr>
            <p:ph type="title"/>
          </p:nvPr>
        </p:nvSpPr>
        <p:spPr/>
        <p:txBody>
          <a:bodyPr>
            <a:normAutofit fontScale="90000"/>
          </a:bodyPr>
          <a:lstStyle/>
          <a:p>
            <a:pPr eaLnBrk="1" hangingPunct="1"/>
            <a:r>
              <a:rPr lang="en-US" altLang="zh-HK">
                <a:ea typeface="ヒラギノ角ゴ Pro W3" pitchFamily="-84" charset="-128"/>
              </a:rPr>
              <a:t>Regulation: </a:t>
            </a:r>
            <a:br>
              <a:rPr lang="en-US" altLang="zh-HK">
                <a:ea typeface="ヒラギノ角ゴ Pro W3" pitchFamily="-84" charset="-128"/>
              </a:rPr>
            </a:br>
            <a:r>
              <a:rPr lang="en-US" altLang="zh-HK">
                <a:ea typeface="ヒラギノ角ゴ Pro W3" pitchFamily="-84" charset="-128"/>
              </a:rPr>
              <a:t>Restriction on Entry</a:t>
            </a:r>
          </a:p>
        </p:txBody>
      </p:sp>
      <p:sp>
        <p:nvSpPr>
          <p:cNvPr id="55299" name="Rectangle 7"/>
          <p:cNvSpPr>
            <a:spLocks noGrp="1" noChangeArrowheads="1"/>
          </p:cNvSpPr>
          <p:nvPr>
            <p:ph sz="quarter" idx="1"/>
          </p:nvPr>
        </p:nvSpPr>
        <p:spPr/>
        <p:txBody>
          <a:bodyPr/>
          <a:lstStyle/>
          <a:p>
            <a:pPr eaLnBrk="1" hangingPunct="1">
              <a:spcBef>
                <a:spcPts val="1200"/>
              </a:spcBef>
            </a:pPr>
            <a:r>
              <a:rPr lang="en-US" altLang="zh-HK">
                <a:ea typeface="ヒラギノ角ゴ Pro W3" pitchFamily="-84" charset="-128"/>
              </a:rPr>
              <a:t>Restrictions on Entry</a:t>
            </a:r>
          </a:p>
          <a:p>
            <a:pPr lvl="1" eaLnBrk="1" hangingPunct="1">
              <a:buFont typeface="Arial" pitchFamily="34" charset="0"/>
              <a:buChar char="─"/>
            </a:pPr>
            <a:r>
              <a:rPr lang="en-US" altLang="zh-HK">
                <a:ea typeface="ヒラギノ角ゴ Pro W3" pitchFamily="-84" charset="-128"/>
              </a:rPr>
              <a:t>Regulators have created tight regulations as to who is allowed to set up a financial intermediary</a:t>
            </a:r>
          </a:p>
          <a:p>
            <a:pPr lvl="1" eaLnBrk="1" hangingPunct="1">
              <a:buFont typeface="Arial" pitchFamily="34" charset="0"/>
              <a:buChar char="─"/>
            </a:pPr>
            <a:r>
              <a:rPr lang="en-US" altLang="zh-HK">
                <a:ea typeface="ヒラギノ角ゴ Pro W3" pitchFamily="-84" charset="-128"/>
              </a:rPr>
              <a:t>Individuals or groups that want to establish a </a:t>
            </a:r>
            <a:br>
              <a:rPr lang="en-US" altLang="zh-HK">
                <a:ea typeface="ヒラギノ角ゴ Pro W3" pitchFamily="-84" charset="-128"/>
              </a:rPr>
            </a:br>
            <a:r>
              <a:rPr lang="en-US" altLang="zh-HK">
                <a:ea typeface="ヒラギノ角ゴ Pro W3" pitchFamily="-84" charset="-128"/>
              </a:rPr>
              <a:t>financial intermediary, such as a bank or an insurance company, must obtain a charter from the state or the federal government</a:t>
            </a:r>
          </a:p>
          <a:p>
            <a:pPr lvl="1" eaLnBrk="1" hangingPunct="1">
              <a:buFont typeface="Arial" pitchFamily="34" charset="0"/>
              <a:buChar char="─"/>
            </a:pPr>
            <a:r>
              <a:rPr lang="en-US" altLang="zh-HK">
                <a:ea typeface="ヒラギノ角ゴ Pro W3" pitchFamily="-84" charset="-128"/>
              </a:rPr>
              <a:t>Only if they are upstanding citizens with impeccable credentials and a large amount of initial funds will they be given a charter</a:t>
            </a:r>
          </a:p>
        </p:txBody>
      </p:sp>
      <p:sp>
        <p:nvSpPr>
          <p:cNvPr id="6" name="頁尾版面配置區 1"/>
          <p:cNvSpPr>
            <a:spLocks noGrp="1"/>
          </p:cNvSpPr>
          <p:nvPr>
            <p:ph type="ftr" sz="quarter" idx="11"/>
          </p:nvPr>
        </p:nvSpPr>
        <p:spPr>
          <a:xfrm>
            <a:off x="2952574" y="6417310"/>
            <a:ext cx="2465440" cy="365760"/>
          </a:xfrm>
        </p:spPr>
        <p:txBody>
          <a:bodyPr/>
          <a:lstStyle/>
          <a:p>
            <a:r>
              <a:rPr lang="en-US" altLang="zh-HK" dirty="0"/>
              <a:t>EF3333 Chapter 2</a:t>
            </a:r>
            <a:endParaRPr lang="zh-HK" altLang="en-US" dirty="0"/>
          </a:p>
        </p:txBody>
      </p:sp>
      <p:sp>
        <p:nvSpPr>
          <p:cNvPr id="7"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41</a:t>
            </a:fld>
            <a:endParaRPr lang="zh-HK" altLang="en-US" dirty="0"/>
          </a:p>
        </p:txBody>
      </p:sp>
    </p:spTree>
    <p:extLst>
      <p:ext uri="{BB962C8B-B14F-4D97-AF65-F5344CB8AC3E}">
        <p14:creationId xmlns:p14="http://schemas.microsoft.com/office/powerpoint/2010/main" val="2925341480"/>
      </p:ext>
    </p:extLst>
  </p:cSld>
  <p:clrMapOvr>
    <a:masterClrMapping/>
  </p:clrMapOvr>
  <p:transition spd="med">
    <p:wipe dir="r"/>
  </p:transition>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2" name="Rectangle 6"/>
          <p:cNvSpPr>
            <a:spLocks noGrp="1" noChangeArrowheads="1"/>
          </p:cNvSpPr>
          <p:nvPr>
            <p:ph type="title"/>
          </p:nvPr>
        </p:nvSpPr>
        <p:spPr/>
        <p:txBody>
          <a:bodyPr/>
          <a:lstStyle/>
          <a:p>
            <a:pPr eaLnBrk="1" hangingPunct="1"/>
            <a:r>
              <a:rPr lang="en-US" altLang="zh-HK">
                <a:ea typeface="ヒラギノ角ゴ Pro W3" pitchFamily="-84" charset="-128"/>
              </a:rPr>
              <a:t>Regulation: Disclosure</a:t>
            </a:r>
          </a:p>
        </p:txBody>
      </p:sp>
      <p:sp>
        <p:nvSpPr>
          <p:cNvPr id="56323" name="Rectangle 7"/>
          <p:cNvSpPr>
            <a:spLocks noGrp="1" noChangeArrowheads="1"/>
          </p:cNvSpPr>
          <p:nvPr>
            <p:ph sz="quarter" idx="1"/>
          </p:nvPr>
        </p:nvSpPr>
        <p:spPr/>
        <p:txBody>
          <a:bodyPr/>
          <a:lstStyle/>
          <a:p>
            <a:pPr eaLnBrk="1" hangingPunct="1">
              <a:spcBef>
                <a:spcPct val="60000"/>
              </a:spcBef>
            </a:pPr>
            <a:r>
              <a:rPr lang="en-US" altLang="zh-HK">
                <a:ea typeface="ヒラギノ角ゴ Pro W3" pitchFamily="-84" charset="-128"/>
              </a:rPr>
              <a:t>There are stringent reporting requirements for financial intermediaries</a:t>
            </a:r>
          </a:p>
          <a:p>
            <a:pPr lvl="1" eaLnBrk="1" hangingPunct="1">
              <a:buFont typeface="Arial" pitchFamily="34" charset="0"/>
              <a:buChar char="─"/>
            </a:pPr>
            <a:r>
              <a:rPr lang="en-US" altLang="zh-HK">
                <a:ea typeface="ヒラギノ角ゴ Pro W3" pitchFamily="-84" charset="-128"/>
              </a:rPr>
              <a:t>Their bookkeeping must follow certain strict principles</a:t>
            </a:r>
          </a:p>
          <a:p>
            <a:pPr lvl="1" eaLnBrk="1" hangingPunct="1">
              <a:buFont typeface="Arial" pitchFamily="34" charset="0"/>
              <a:buChar char="─"/>
            </a:pPr>
            <a:r>
              <a:rPr lang="en-US" altLang="zh-HK">
                <a:ea typeface="ヒラギノ角ゴ Pro W3" pitchFamily="-84" charset="-128"/>
              </a:rPr>
              <a:t>Their books are subject to periodic inspection</a:t>
            </a:r>
          </a:p>
          <a:p>
            <a:pPr lvl="1" eaLnBrk="1" hangingPunct="1">
              <a:buFont typeface="Arial" pitchFamily="34" charset="0"/>
              <a:buChar char="─"/>
            </a:pPr>
            <a:r>
              <a:rPr lang="en-US" altLang="zh-HK">
                <a:ea typeface="ヒラギノ角ゴ Pro W3" pitchFamily="-84" charset="-128"/>
              </a:rPr>
              <a:t>They must make certain information available to </a:t>
            </a:r>
            <a:br>
              <a:rPr lang="en-US" altLang="zh-HK">
                <a:ea typeface="ヒラギノ角ゴ Pro W3" pitchFamily="-84" charset="-128"/>
              </a:rPr>
            </a:br>
            <a:r>
              <a:rPr lang="en-US" altLang="zh-HK">
                <a:ea typeface="ヒラギノ角ゴ Pro W3" pitchFamily="-84" charset="-128"/>
              </a:rPr>
              <a:t>the public</a:t>
            </a:r>
          </a:p>
          <a:p>
            <a:pPr eaLnBrk="1" hangingPunct="1"/>
            <a:endParaRPr lang="en-US" altLang="zh-HK">
              <a:ea typeface="ヒラギノ角ゴ Pro W3" pitchFamily="-84" charset="-128"/>
            </a:endParaRPr>
          </a:p>
        </p:txBody>
      </p:sp>
      <p:sp>
        <p:nvSpPr>
          <p:cNvPr id="6" name="頁尾版面配置區 1"/>
          <p:cNvSpPr>
            <a:spLocks noGrp="1"/>
          </p:cNvSpPr>
          <p:nvPr>
            <p:ph type="ftr" sz="quarter" idx="11"/>
          </p:nvPr>
        </p:nvSpPr>
        <p:spPr>
          <a:xfrm>
            <a:off x="2952574" y="6417310"/>
            <a:ext cx="2465440" cy="365760"/>
          </a:xfrm>
        </p:spPr>
        <p:txBody>
          <a:bodyPr/>
          <a:lstStyle/>
          <a:p>
            <a:r>
              <a:rPr lang="en-US" altLang="zh-HK" dirty="0"/>
              <a:t>EF3333 Chapter 2</a:t>
            </a:r>
            <a:endParaRPr lang="zh-HK" altLang="en-US" dirty="0"/>
          </a:p>
        </p:txBody>
      </p:sp>
      <p:sp>
        <p:nvSpPr>
          <p:cNvPr id="7"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42</a:t>
            </a:fld>
            <a:endParaRPr lang="zh-HK" altLang="en-US" dirty="0"/>
          </a:p>
        </p:txBody>
      </p:sp>
    </p:spTree>
    <p:extLst>
      <p:ext uri="{BB962C8B-B14F-4D97-AF65-F5344CB8AC3E}">
        <p14:creationId xmlns:p14="http://schemas.microsoft.com/office/powerpoint/2010/main" val="1784463088"/>
      </p:ext>
    </p:extLst>
  </p:cSld>
  <p:clrMapOvr>
    <a:masterClrMapping/>
  </p:clrMapOvr>
  <p:transition spd="med">
    <p:wipe dir="r"/>
  </p:transition>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6" name="Rectangle 4"/>
          <p:cNvSpPr>
            <a:spLocks noGrp="1" noChangeArrowheads="1"/>
          </p:cNvSpPr>
          <p:nvPr>
            <p:ph type="title"/>
          </p:nvPr>
        </p:nvSpPr>
        <p:spPr/>
        <p:txBody>
          <a:bodyPr>
            <a:normAutofit fontScale="90000"/>
          </a:bodyPr>
          <a:lstStyle/>
          <a:p>
            <a:pPr eaLnBrk="1" hangingPunct="1"/>
            <a:r>
              <a:rPr lang="en-US" altLang="zh-HK">
                <a:ea typeface="ヒラギノ角ゴ Pro W3" pitchFamily="-84" charset="-128"/>
              </a:rPr>
              <a:t>Regulation: Restriction on </a:t>
            </a:r>
            <a:br>
              <a:rPr lang="en-US" altLang="zh-HK">
                <a:ea typeface="ヒラギノ角ゴ Pro W3" pitchFamily="-84" charset="-128"/>
              </a:rPr>
            </a:br>
            <a:r>
              <a:rPr lang="en-US" altLang="zh-HK">
                <a:ea typeface="ヒラギノ角ゴ Pro W3" pitchFamily="-84" charset="-128"/>
              </a:rPr>
              <a:t>Assets and Activities</a:t>
            </a:r>
          </a:p>
        </p:txBody>
      </p:sp>
      <p:sp>
        <p:nvSpPr>
          <p:cNvPr id="57347" name="Rectangle 5"/>
          <p:cNvSpPr>
            <a:spLocks noGrp="1" noChangeArrowheads="1"/>
          </p:cNvSpPr>
          <p:nvPr>
            <p:ph sz="quarter" idx="1"/>
          </p:nvPr>
        </p:nvSpPr>
        <p:spPr/>
        <p:txBody>
          <a:bodyPr>
            <a:normAutofit/>
          </a:bodyPr>
          <a:lstStyle/>
          <a:p>
            <a:pPr eaLnBrk="1" hangingPunct="1"/>
            <a:r>
              <a:rPr lang="en-US" altLang="zh-HK" dirty="0">
                <a:ea typeface="ヒラギノ角ゴ Pro W3" pitchFamily="-84" charset="-128"/>
              </a:rPr>
              <a:t>There are restrictions on what financial intermediaries are allowed to do and what assets they can hold</a:t>
            </a:r>
          </a:p>
          <a:p>
            <a:pPr lvl="1">
              <a:spcBef>
                <a:spcPts val="1200"/>
              </a:spcBef>
            </a:pPr>
            <a:r>
              <a:rPr lang="en-US" altLang="zh-HK" dirty="0">
                <a:ea typeface="ヒラギノ角ゴ Pro W3" pitchFamily="-84" charset="-128"/>
              </a:rPr>
              <a:t>One way of doing this is to restrict the financial intermediary from engaging in certain risky activities</a:t>
            </a:r>
          </a:p>
          <a:p>
            <a:pPr lvl="1">
              <a:spcBef>
                <a:spcPts val="1200"/>
              </a:spcBef>
            </a:pPr>
            <a:r>
              <a:rPr lang="en-US" altLang="zh-HK" dirty="0">
                <a:ea typeface="ヒラギノ角ゴ Pro W3" pitchFamily="-84" charset="-128"/>
              </a:rPr>
              <a:t>Another way is to restrict financial intermediaries from holding certain risky assets, or at least from holding a greater quantity of these risky assets than is prudent</a:t>
            </a:r>
          </a:p>
          <a:p>
            <a:pPr eaLnBrk="1" hangingPunct="1">
              <a:spcBef>
                <a:spcPct val="60000"/>
              </a:spcBef>
            </a:pPr>
            <a:r>
              <a:rPr lang="en-US" altLang="zh-HK" dirty="0">
                <a:ea typeface="ヒラギノ角ゴ Pro W3" pitchFamily="-84" charset="-128"/>
              </a:rPr>
              <a:t>Before you put your funds into a bank or some other similar institution, you want to know that your funds are safe and that the financial intermediary will be able to meet its obligations to you</a:t>
            </a:r>
          </a:p>
        </p:txBody>
      </p:sp>
      <p:sp>
        <p:nvSpPr>
          <p:cNvPr id="6" name="頁尾版面配置區 1"/>
          <p:cNvSpPr>
            <a:spLocks noGrp="1"/>
          </p:cNvSpPr>
          <p:nvPr>
            <p:ph type="ftr" sz="quarter" idx="11"/>
          </p:nvPr>
        </p:nvSpPr>
        <p:spPr>
          <a:xfrm>
            <a:off x="2952574" y="6417310"/>
            <a:ext cx="2465440" cy="365760"/>
          </a:xfrm>
        </p:spPr>
        <p:txBody>
          <a:bodyPr/>
          <a:lstStyle/>
          <a:p>
            <a:r>
              <a:rPr lang="en-US" altLang="zh-HK" dirty="0"/>
              <a:t>EF3333 Chapter 2</a:t>
            </a:r>
            <a:endParaRPr lang="zh-HK" altLang="en-US" dirty="0"/>
          </a:p>
        </p:txBody>
      </p:sp>
      <p:sp>
        <p:nvSpPr>
          <p:cNvPr id="7"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43</a:t>
            </a:fld>
            <a:endParaRPr lang="zh-HK" altLang="en-US" dirty="0"/>
          </a:p>
        </p:txBody>
      </p:sp>
    </p:spTree>
    <p:extLst>
      <p:ext uri="{BB962C8B-B14F-4D97-AF65-F5344CB8AC3E}">
        <p14:creationId xmlns:p14="http://schemas.microsoft.com/office/powerpoint/2010/main" val="2849301426"/>
      </p:ext>
    </p:extLst>
  </p:cSld>
  <p:clrMapOvr>
    <a:masterClrMapping/>
  </p:clrMapOvr>
  <p:transition spd="med">
    <p:wipe dir="r"/>
  </p:transition>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4" name="Rectangle 5"/>
          <p:cNvSpPr>
            <a:spLocks noGrp="1" noChangeArrowheads="1"/>
          </p:cNvSpPr>
          <p:nvPr>
            <p:ph type="title"/>
          </p:nvPr>
        </p:nvSpPr>
        <p:spPr/>
        <p:txBody>
          <a:bodyPr/>
          <a:lstStyle/>
          <a:p>
            <a:pPr eaLnBrk="1" hangingPunct="1"/>
            <a:r>
              <a:rPr lang="en-US" altLang="zh-HK">
                <a:ea typeface="ヒラギノ角ゴ Pro W3" pitchFamily="-84" charset="-128"/>
              </a:rPr>
              <a:t>Regulation: Deposit Insurance</a:t>
            </a:r>
          </a:p>
        </p:txBody>
      </p:sp>
      <p:sp>
        <p:nvSpPr>
          <p:cNvPr id="59395" name="Rectangle 6"/>
          <p:cNvSpPr>
            <a:spLocks noGrp="1" noChangeArrowheads="1"/>
          </p:cNvSpPr>
          <p:nvPr>
            <p:ph sz="quarter" idx="1"/>
          </p:nvPr>
        </p:nvSpPr>
        <p:spPr/>
        <p:txBody>
          <a:bodyPr/>
          <a:lstStyle/>
          <a:p>
            <a:pPr eaLnBrk="1" hangingPunct="1">
              <a:spcBef>
                <a:spcPts val="1200"/>
              </a:spcBef>
            </a:pPr>
            <a:r>
              <a:rPr lang="en-US" altLang="zh-HK" dirty="0">
                <a:ea typeface="ヒラギノ角ゴ Pro W3" pitchFamily="-84" charset="-128"/>
              </a:rPr>
              <a:t>The government can insure people</a:t>
            </a:r>
            <a:r>
              <a:rPr lang="ja-JP" altLang="en-US" dirty="0">
                <a:ea typeface="ヒラギノ角ゴ Pro W3" pitchFamily="-84" charset="-128"/>
              </a:rPr>
              <a:t>’</a:t>
            </a:r>
            <a:r>
              <a:rPr lang="en-US" altLang="ja-JP" dirty="0">
                <a:ea typeface="ヒラギノ角ゴ Pro W3" pitchFamily="-84" charset="-128"/>
              </a:rPr>
              <a:t>s deposits to a financial intermediary from any financial loss if the financial intermediary should fail</a:t>
            </a:r>
          </a:p>
          <a:p>
            <a:pPr eaLnBrk="1" hangingPunct="1">
              <a:spcBef>
                <a:spcPts val="1200"/>
              </a:spcBef>
            </a:pPr>
            <a:r>
              <a:rPr lang="en-US" altLang="zh-HK" dirty="0">
                <a:ea typeface="ヒラギノ角ゴ Pro W3" pitchFamily="-84" charset="-128"/>
              </a:rPr>
              <a:t>The Federal Deposit Insurance Corporation (FDIC) insures each depositor at a commercial bank or mutual savings bank up to a loss of $250,000 per account</a:t>
            </a:r>
          </a:p>
          <a:p>
            <a:pPr eaLnBrk="1" hangingPunct="1">
              <a:spcBef>
                <a:spcPts val="1200"/>
              </a:spcBef>
            </a:pPr>
            <a:r>
              <a:rPr lang="en-US" altLang="zh-HK" dirty="0">
                <a:ea typeface="ヒラギノ角ゴ Pro W3" pitchFamily="-84" charset="-128"/>
              </a:rPr>
              <a:t>Hong Kong Deposit Protection Board: HK$500,000</a:t>
            </a:r>
          </a:p>
        </p:txBody>
      </p:sp>
      <p:sp>
        <p:nvSpPr>
          <p:cNvPr id="6" name="頁尾版面配置區 1"/>
          <p:cNvSpPr>
            <a:spLocks noGrp="1"/>
          </p:cNvSpPr>
          <p:nvPr>
            <p:ph type="ftr" sz="quarter" idx="11"/>
          </p:nvPr>
        </p:nvSpPr>
        <p:spPr>
          <a:xfrm>
            <a:off x="2952574" y="6417310"/>
            <a:ext cx="2465440" cy="365760"/>
          </a:xfrm>
        </p:spPr>
        <p:txBody>
          <a:bodyPr/>
          <a:lstStyle/>
          <a:p>
            <a:r>
              <a:rPr lang="en-US" altLang="zh-HK" dirty="0"/>
              <a:t>EF3333 Chapter 2</a:t>
            </a:r>
            <a:endParaRPr lang="zh-HK" altLang="en-US" dirty="0"/>
          </a:p>
        </p:txBody>
      </p:sp>
      <p:sp>
        <p:nvSpPr>
          <p:cNvPr id="7"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44</a:t>
            </a:fld>
            <a:endParaRPr lang="zh-HK" altLang="en-US" dirty="0"/>
          </a:p>
        </p:txBody>
      </p:sp>
    </p:spTree>
    <p:extLst>
      <p:ext uri="{BB962C8B-B14F-4D97-AF65-F5344CB8AC3E}">
        <p14:creationId xmlns:p14="http://schemas.microsoft.com/office/powerpoint/2010/main" val="3477854007"/>
      </p:ext>
    </p:extLst>
  </p:cSld>
  <p:clrMapOvr>
    <a:masterClrMapping/>
  </p:clrMapOvr>
  <p:transition spd="med">
    <p:wipe dir="r"/>
  </p:transition>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normAutofit fontScale="90000"/>
          </a:bodyPr>
          <a:lstStyle/>
          <a:p>
            <a:pPr eaLnBrk="1" hangingPunct="1"/>
            <a:r>
              <a:rPr lang="en-US" altLang="zh-HK">
                <a:ea typeface="ヒラギノ角ゴ Pro W3" pitchFamily="-84" charset="-128"/>
              </a:rPr>
              <a:t>Regulation: </a:t>
            </a:r>
            <a:br>
              <a:rPr lang="en-US" altLang="zh-HK">
                <a:ea typeface="ヒラギノ角ゴ Pro W3" pitchFamily="-84" charset="-128"/>
              </a:rPr>
            </a:br>
            <a:r>
              <a:rPr lang="en-US" altLang="zh-HK">
                <a:ea typeface="ヒラギノ角ゴ Pro W3" pitchFamily="-84" charset="-128"/>
              </a:rPr>
              <a:t>Limits on Competition</a:t>
            </a:r>
          </a:p>
        </p:txBody>
      </p:sp>
      <p:sp>
        <p:nvSpPr>
          <p:cNvPr id="61443" name="Rectangle 3"/>
          <p:cNvSpPr>
            <a:spLocks noGrp="1" noChangeArrowheads="1"/>
          </p:cNvSpPr>
          <p:nvPr>
            <p:ph sz="quarter" idx="1"/>
          </p:nvPr>
        </p:nvSpPr>
        <p:spPr/>
        <p:txBody>
          <a:bodyPr/>
          <a:lstStyle/>
          <a:p>
            <a:pPr eaLnBrk="1" hangingPunct="1">
              <a:spcBef>
                <a:spcPts val="800"/>
              </a:spcBef>
            </a:pPr>
            <a:r>
              <a:rPr lang="en-US" altLang="zh-HK" sz="2400">
                <a:ea typeface="ヒラギノ角ゴ Pro W3" pitchFamily="-84" charset="-128"/>
              </a:rPr>
              <a:t>Evidence is weak showing that competition among financial intermediaries promotes failures that will harm the public.  However, such evidence has not stopped the state and federal governments from imposing many restrictive regulations.</a:t>
            </a:r>
          </a:p>
          <a:p>
            <a:pPr eaLnBrk="1" hangingPunct="1">
              <a:spcBef>
                <a:spcPts val="800"/>
              </a:spcBef>
            </a:pPr>
            <a:r>
              <a:rPr lang="en-US" altLang="zh-HK" sz="2400">
                <a:ea typeface="ヒラギノ角ゴ Pro W3" pitchFamily="-84" charset="-128"/>
              </a:rPr>
              <a:t>In the past, banks were not allowed to open branches in other states, and in some states banks were restricted from opening additional locations.</a:t>
            </a:r>
          </a:p>
        </p:txBody>
      </p:sp>
      <p:sp>
        <p:nvSpPr>
          <p:cNvPr id="6" name="頁尾版面配置區 1"/>
          <p:cNvSpPr>
            <a:spLocks noGrp="1"/>
          </p:cNvSpPr>
          <p:nvPr>
            <p:ph type="ftr" sz="quarter" idx="11"/>
          </p:nvPr>
        </p:nvSpPr>
        <p:spPr>
          <a:xfrm>
            <a:off x="2952574" y="6417310"/>
            <a:ext cx="2465440" cy="365760"/>
          </a:xfrm>
        </p:spPr>
        <p:txBody>
          <a:bodyPr/>
          <a:lstStyle/>
          <a:p>
            <a:r>
              <a:rPr lang="en-US" altLang="zh-HK" dirty="0"/>
              <a:t>EF3333 Chapter 2</a:t>
            </a:r>
            <a:endParaRPr lang="zh-HK" altLang="en-US" dirty="0"/>
          </a:p>
        </p:txBody>
      </p:sp>
      <p:sp>
        <p:nvSpPr>
          <p:cNvPr id="7"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45</a:t>
            </a:fld>
            <a:endParaRPr lang="zh-HK" altLang="en-US" dirty="0"/>
          </a:p>
        </p:txBody>
      </p:sp>
    </p:spTree>
    <p:extLst>
      <p:ext uri="{BB962C8B-B14F-4D97-AF65-F5344CB8AC3E}">
        <p14:creationId xmlns:p14="http://schemas.microsoft.com/office/powerpoint/2010/main" val="2737056039"/>
      </p:ext>
    </p:extLst>
  </p:cSld>
  <p:clrMapOvr>
    <a:masterClrMapping/>
  </p:clrMapOvr>
  <p:transition spd="med">
    <p:wipe dir="r"/>
  </p:transition>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6" name="Rectangle 4"/>
          <p:cNvSpPr>
            <a:spLocks noGrp="1" noChangeArrowheads="1"/>
          </p:cNvSpPr>
          <p:nvPr>
            <p:ph type="title"/>
          </p:nvPr>
        </p:nvSpPr>
        <p:spPr/>
        <p:txBody>
          <a:bodyPr>
            <a:normAutofit fontScale="90000"/>
          </a:bodyPr>
          <a:lstStyle/>
          <a:p>
            <a:pPr eaLnBrk="1" hangingPunct="1"/>
            <a:r>
              <a:rPr lang="en-US" altLang="zh-HK">
                <a:ea typeface="ヒラギノ角ゴ Pro W3" pitchFamily="-84" charset="-128"/>
              </a:rPr>
              <a:t>Regulation: Restrictions </a:t>
            </a:r>
            <a:br>
              <a:rPr lang="en-US" altLang="zh-HK">
                <a:ea typeface="ヒラギノ角ゴ Pro W3" pitchFamily="-84" charset="-128"/>
              </a:rPr>
            </a:br>
            <a:r>
              <a:rPr lang="en-US" altLang="zh-HK">
                <a:ea typeface="ヒラギノ角ゴ Pro W3" pitchFamily="-84" charset="-128"/>
              </a:rPr>
              <a:t>on Interest Rates</a:t>
            </a:r>
          </a:p>
        </p:txBody>
      </p:sp>
      <p:sp>
        <p:nvSpPr>
          <p:cNvPr id="62467" name="Rectangle 5"/>
          <p:cNvSpPr>
            <a:spLocks noGrp="1" noChangeArrowheads="1"/>
          </p:cNvSpPr>
          <p:nvPr>
            <p:ph sz="quarter" idx="1"/>
          </p:nvPr>
        </p:nvSpPr>
        <p:spPr/>
        <p:txBody>
          <a:bodyPr/>
          <a:lstStyle/>
          <a:p>
            <a:pPr eaLnBrk="1" hangingPunct="1">
              <a:lnSpc>
                <a:spcPct val="90000"/>
              </a:lnSpc>
              <a:spcBef>
                <a:spcPts val="800"/>
              </a:spcBef>
            </a:pPr>
            <a:r>
              <a:rPr lang="en-US" altLang="zh-HK" sz="2400">
                <a:ea typeface="ヒラギノ角ゴ Pro W3" pitchFamily="-84" charset="-128"/>
              </a:rPr>
              <a:t>Competition has also been inhibited by regulations that impose restrictions on interest rates that can be paid on deposits</a:t>
            </a:r>
          </a:p>
          <a:p>
            <a:pPr eaLnBrk="1" hangingPunct="1">
              <a:lnSpc>
                <a:spcPct val="90000"/>
              </a:lnSpc>
              <a:spcBef>
                <a:spcPts val="800"/>
              </a:spcBef>
            </a:pPr>
            <a:r>
              <a:rPr lang="en-US" altLang="zh-HK" sz="2400">
                <a:ea typeface="ヒラギノ角ゴ Pro W3" pitchFamily="-84" charset="-128"/>
              </a:rPr>
              <a:t>These regulations were instituted because of the widespread belief that unrestricted interest-rate competition helped encourage bank failures during the Great Depression</a:t>
            </a:r>
          </a:p>
          <a:p>
            <a:pPr eaLnBrk="1" hangingPunct="1">
              <a:lnSpc>
                <a:spcPct val="90000"/>
              </a:lnSpc>
              <a:spcBef>
                <a:spcPts val="800"/>
              </a:spcBef>
            </a:pPr>
            <a:r>
              <a:rPr lang="en-US" altLang="zh-HK" sz="2400">
                <a:ea typeface="ヒラギノ角ゴ Pro W3" pitchFamily="-84" charset="-128"/>
              </a:rPr>
              <a:t>Later evidence did not support this view, and restrictions on interest rates have been abolished</a:t>
            </a:r>
          </a:p>
        </p:txBody>
      </p:sp>
      <p:sp>
        <p:nvSpPr>
          <p:cNvPr id="6" name="頁尾版面配置區 1"/>
          <p:cNvSpPr>
            <a:spLocks noGrp="1"/>
          </p:cNvSpPr>
          <p:nvPr>
            <p:ph type="ftr" sz="quarter" idx="11"/>
          </p:nvPr>
        </p:nvSpPr>
        <p:spPr>
          <a:xfrm>
            <a:off x="2952574" y="6417310"/>
            <a:ext cx="2465440" cy="365760"/>
          </a:xfrm>
        </p:spPr>
        <p:txBody>
          <a:bodyPr/>
          <a:lstStyle/>
          <a:p>
            <a:r>
              <a:rPr lang="en-US" altLang="zh-HK" dirty="0"/>
              <a:t>EF3333 Chapter 2</a:t>
            </a:r>
            <a:endParaRPr lang="zh-HK" altLang="en-US" dirty="0"/>
          </a:p>
        </p:txBody>
      </p:sp>
      <p:sp>
        <p:nvSpPr>
          <p:cNvPr id="7"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46</a:t>
            </a:fld>
            <a:endParaRPr lang="zh-HK" altLang="en-US" dirty="0"/>
          </a:p>
        </p:txBody>
      </p:sp>
    </p:spTree>
    <p:extLst>
      <p:ext uri="{BB962C8B-B14F-4D97-AF65-F5344CB8AC3E}">
        <p14:creationId xmlns:p14="http://schemas.microsoft.com/office/powerpoint/2010/main" val="1957954607"/>
      </p:ext>
    </p:extLst>
  </p:cSld>
  <p:clrMapOvr>
    <a:masterClrMapping/>
  </p:clrMapOvr>
  <p:transition spd="med">
    <p:wipe dir="r"/>
  </p:transition>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0" name="Rectangle 7"/>
          <p:cNvSpPr>
            <a:spLocks noGrp="1" noChangeArrowheads="1"/>
          </p:cNvSpPr>
          <p:nvPr>
            <p:ph type="title"/>
          </p:nvPr>
        </p:nvSpPr>
        <p:spPr/>
        <p:txBody>
          <a:bodyPr>
            <a:normAutofit fontScale="90000"/>
          </a:bodyPr>
          <a:lstStyle/>
          <a:p>
            <a:pPr eaLnBrk="1" hangingPunct="1"/>
            <a:r>
              <a:rPr lang="en-US" altLang="zh-HK">
                <a:ea typeface="ヒラギノ角ゴ Pro W3" pitchFamily="-84" charset="-128"/>
              </a:rPr>
              <a:t>Regulation Reason: </a:t>
            </a:r>
            <a:br>
              <a:rPr lang="en-US" altLang="zh-HK">
                <a:ea typeface="ヒラギノ角ゴ Pro W3" pitchFamily="-84" charset="-128"/>
              </a:rPr>
            </a:br>
            <a:r>
              <a:rPr lang="en-US" altLang="zh-HK">
                <a:ea typeface="ヒラギノ角ゴ Pro W3" pitchFamily="-84" charset="-128"/>
              </a:rPr>
              <a:t>Improve Monetary Control</a:t>
            </a:r>
          </a:p>
        </p:txBody>
      </p:sp>
      <p:sp>
        <p:nvSpPr>
          <p:cNvPr id="63491" name="Rectangle 8"/>
          <p:cNvSpPr>
            <a:spLocks noGrp="1" noChangeArrowheads="1"/>
          </p:cNvSpPr>
          <p:nvPr>
            <p:ph sz="quarter" idx="1"/>
          </p:nvPr>
        </p:nvSpPr>
        <p:spPr/>
        <p:txBody>
          <a:bodyPr/>
          <a:lstStyle/>
          <a:p>
            <a:pPr eaLnBrk="1" hangingPunct="1">
              <a:lnSpc>
                <a:spcPct val="90000"/>
              </a:lnSpc>
              <a:spcBef>
                <a:spcPts val="800"/>
              </a:spcBef>
            </a:pPr>
            <a:r>
              <a:rPr lang="en-US" altLang="zh-HK" sz="2400">
                <a:ea typeface="ヒラギノ角ゴ Pro W3" pitchFamily="-84" charset="-128"/>
              </a:rPr>
              <a:t>Because banks play a very important role in determining the supply of money (which in turn affects many aspects of the economy), regulation of these financial intermediaries is intended to improve control over the money supply</a:t>
            </a:r>
          </a:p>
          <a:p>
            <a:pPr eaLnBrk="1" hangingPunct="1">
              <a:lnSpc>
                <a:spcPct val="90000"/>
              </a:lnSpc>
              <a:spcBef>
                <a:spcPts val="800"/>
              </a:spcBef>
            </a:pPr>
            <a:r>
              <a:rPr lang="en-US" altLang="zh-HK" sz="2400">
                <a:ea typeface="ヒラギノ角ゴ Pro W3" pitchFamily="-84" charset="-128"/>
              </a:rPr>
              <a:t>One example is </a:t>
            </a:r>
            <a:r>
              <a:rPr lang="en-US" altLang="zh-HK" sz="2400" b="1">
                <a:ea typeface="ヒラギノ角ゴ Pro W3" pitchFamily="-84" charset="-128"/>
              </a:rPr>
              <a:t>reserve requirements, </a:t>
            </a:r>
            <a:r>
              <a:rPr lang="en-US" altLang="zh-HK" sz="2400">
                <a:ea typeface="ヒラギノ角ゴ Pro W3" pitchFamily="-84" charset="-128"/>
              </a:rPr>
              <a:t>which make it obligatory for all depository institutions to keep a certain fraction of their deposits in accounts with the Federal Reserve System (the Fed), the central bank in the United States</a:t>
            </a:r>
          </a:p>
          <a:p>
            <a:pPr eaLnBrk="1" hangingPunct="1">
              <a:lnSpc>
                <a:spcPct val="90000"/>
              </a:lnSpc>
              <a:spcBef>
                <a:spcPts val="800"/>
              </a:spcBef>
            </a:pPr>
            <a:r>
              <a:rPr lang="en-US" altLang="zh-HK" sz="2400">
                <a:ea typeface="ヒラギノ角ゴ Pro W3" pitchFamily="-84" charset="-128"/>
              </a:rPr>
              <a:t>Reserve requirements help the Fed exercise more precise control over the money supply</a:t>
            </a:r>
          </a:p>
        </p:txBody>
      </p:sp>
      <p:sp>
        <p:nvSpPr>
          <p:cNvPr id="6" name="頁尾版面配置區 1"/>
          <p:cNvSpPr>
            <a:spLocks noGrp="1"/>
          </p:cNvSpPr>
          <p:nvPr>
            <p:ph type="ftr" sz="quarter" idx="11"/>
          </p:nvPr>
        </p:nvSpPr>
        <p:spPr>
          <a:xfrm>
            <a:off x="2952574" y="6417310"/>
            <a:ext cx="2465440" cy="365760"/>
          </a:xfrm>
        </p:spPr>
        <p:txBody>
          <a:bodyPr/>
          <a:lstStyle/>
          <a:p>
            <a:r>
              <a:rPr lang="en-US" altLang="zh-HK" dirty="0"/>
              <a:t>EF3333 Chapter 2</a:t>
            </a:r>
            <a:endParaRPr lang="zh-HK" altLang="en-US" dirty="0"/>
          </a:p>
        </p:txBody>
      </p:sp>
      <p:sp>
        <p:nvSpPr>
          <p:cNvPr id="7"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47</a:t>
            </a:fld>
            <a:endParaRPr lang="zh-HK" altLang="en-US" dirty="0"/>
          </a:p>
        </p:txBody>
      </p:sp>
    </p:spTree>
    <p:extLst>
      <p:ext uri="{BB962C8B-B14F-4D97-AF65-F5344CB8AC3E}">
        <p14:creationId xmlns:p14="http://schemas.microsoft.com/office/powerpoint/2010/main" val="2673940226"/>
      </p:ext>
    </p:extLst>
  </p:cSld>
  <p:clrMapOvr>
    <a:masterClrMapping/>
  </p:clrMapOvr>
  <p:transition spd="med">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1" descr="tbl02_03a.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722" y="260648"/>
            <a:ext cx="9043453" cy="5328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p:nvPr/>
        </p:nvCxnSpPr>
        <p:spPr>
          <a:xfrm>
            <a:off x="179512" y="1772816"/>
            <a:ext cx="88569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79512" y="2708920"/>
            <a:ext cx="88569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79512" y="4149080"/>
            <a:ext cx="8856984"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頁尾版面配置區 1"/>
          <p:cNvSpPr>
            <a:spLocks noGrp="1"/>
          </p:cNvSpPr>
          <p:nvPr>
            <p:ph type="ftr" sz="quarter" idx="11"/>
          </p:nvPr>
        </p:nvSpPr>
        <p:spPr>
          <a:xfrm>
            <a:off x="2952574" y="6417310"/>
            <a:ext cx="2465440" cy="365760"/>
          </a:xfrm>
        </p:spPr>
        <p:txBody>
          <a:bodyPr/>
          <a:lstStyle/>
          <a:p>
            <a:r>
              <a:rPr lang="en-US" altLang="zh-HK" dirty="0"/>
              <a:t>EF3333 Chapter 2</a:t>
            </a:r>
            <a:endParaRPr lang="zh-HK" altLang="en-US" dirty="0"/>
          </a:p>
        </p:txBody>
      </p:sp>
      <p:sp>
        <p:nvSpPr>
          <p:cNvPr id="10"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48</a:t>
            </a:fld>
            <a:endParaRPr lang="zh-HK" altLang="en-US" dirty="0"/>
          </a:p>
        </p:txBody>
      </p:sp>
    </p:spTree>
    <p:extLst>
      <p:ext uri="{BB962C8B-B14F-4D97-AF65-F5344CB8AC3E}">
        <p14:creationId xmlns:p14="http://schemas.microsoft.com/office/powerpoint/2010/main" val="2495119551"/>
      </p:ext>
    </p:extLst>
  </p:cSld>
  <p:clrMapOvr>
    <a:masterClrMapping/>
  </p:clrMapOvr>
  <p:transition spd="med">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1" descr="tbl02_03b.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505" y="548680"/>
            <a:ext cx="8928992" cy="5184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p:nvPr/>
        </p:nvCxnSpPr>
        <p:spPr>
          <a:xfrm>
            <a:off x="179512" y="2348880"/>
            <a:ext cx="88569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79512" y="4077072"/>
            <a:ext cx="885698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頁尾版面配置區 1"/>
          <p:cNvSpPr>
            <a:spLocks noGrp="1"/>
          </p:cNvSpPr>
          <p:nvPr>
            <p:ph type="ftr" sz="quarter" idx="11"/>
          </p:nvPr>
        </p:nvSpPr>
        <p:spPr>
          <a:xfrm>
            <a:off x="2952574" y="6417310"/>
            <a:ext cx="2465440" cy="365760"/>
          </a:xfrm>
        </p:spPr>
        <p:txBody>
          <a:bodyPr/>
          <a:lstStyle/>
          <a:p>
            <a:r>
              <a:rPr lang="en-US" altLang="zh-HK" dirty="0"/>
              <a:t>EF3333 Chapter 2</a:t>
            </a:r>
            <a:endParaRPr lang="zh-HK" altLang="en-US" dirty="0"/>
          </a:p>
        </p:txBody>
      </p:sp>
      <p:sp>
        <p:nvSpPr>
          <p:cNvPr id="8"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49</a:t>
            </a:fld>
            <a:endParaRPr lang="zh-HK" altLang="en-US" dirty="0"/>
          </a:p>
        </p:txBody>
      </p:sp>
    </p:spTree>
    <p:extLst>
      <p:ext uri="{BB962C8B-B14F-4D97-AF65-F5344CB8AC3E}">
        <p14:creationId xmlns:p14="http://schemas.microsoft.com/office/powerpoint/2010/main" val="1340108667"/>
      </p:ext>
    </p:extLst>
  </p:cSld>
  <p:clrMapOvr>
    <a:masterClrMapping/>
  </p:clrMapOvr>
  <p:transition spd="med">
    <p:wipe dir="r"/>
  </p:transition>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19"/>
          <p:cNvSpPr>
            <a:spLocks noGrp="1" noChangeArrowheads="1"/>
          </p:cNvSpPr>
          <p:nvPr>
            <p:ph type="title"/>
          </p:nvPr>
        </p:nvSpPr>
        <p:spPr/>
        <p:txBody>
          <a:bodyPr/>
          <a:lstStyle/>
          <a:p>
            <a:pPr eaLnBrk="1" hangingPunct="1"/>
            <a:r>
              <a:rPr lang="en-US" altLang="zh-HK">
                <a:ea typeface="ヒラギノ角ゴ Pro W3" pitchFamily="-84" charset="-128"/>
              </a:rPr>
              <a:t>Function of Financial Markets </a:t>
            </a:r>
          </a:p>
        </p:txBody>
      </p:sp>
      <p:sp>
        <p:nvSpPr>
          <p:cNvPr id="8195" name="Rectangle 20"/>
          <p:cNvSpPr>
            <a:spLocks noGrp="1" noChangeArrowheads="1"/>
          </p:cNvSpPr>
          <p:nvPr>
            <p:ph sz="quarter" idx="1"/>
          </p:nvPr>
        </p:nvSpPr>
        <p:spPr/>
        <p:txBody>
          <a:bodyPr>
            <a:normAutofit/>
          </a:bodyPr>
          <a:lstStyle/>
          <a:p>
            <a:pPr eaLnBrk="1" hangingPunct="1">
              <a:spcBef>
                <a:spcPct val="70000"/>
              </a:spcBef>
            </a:pPr>
            <a:r>
              <a:rPr lang="en-US" altLang="zh-HK" dirty="0">
                <a:ea typeface="ヒラギノ角ゴ Pro W3" pitchFamily="-84" charset="-128"/>
              </a:rPr>
              <a:t>Channels funds from person or business without investment opportunities (i.e., </a:t>
            </a:r>
            <a:r>
              <a:rPr lang="ja-JP" altLang="en-US" dirty="0">
                <a:ea typeface="ヒラギノ角ゴ Pro W3" pitchFamily="-84" charset="-128"/>
              </a:rPr>
              <a:t>“</a:t>
            </a:r>
            <a:r>
              <a:rPr lang="en-US" altLang="ja-JP" dirty="0">
                <a:ea typeface="ヒラギノ角ゴ Pro W3" pitchFamily="-84" charset="-128"/>
              </a:rPr>
              <a:t>Lender-Savers</a:t>
            </a:r>
            <a:r>
              <a:rPr lang="ja-JP" altLang="en-US" dirty="0">
                <a:ea typeface="ヒラギノ角ゴ Pro W3" pitchFamily="-84" charset="-128"/>
              </a:rPr>
              <a:t>”</a:t>
            </a:r>
            <a:r>
              <a:rPr lang="en-US" altLang="ja-JP" dirty="0">
                <a:ea typeface="ヒラギノ角ゴ Pro W3" pitchFamily="-84" charset="-128"/>
              </a:rPr>
              <a:t>) to one who has them (i.e., </a:t>
            </a:r>
            <a:r>
              <a:rPr lang="ja-JP" altLang="en-US" dirty="0">
                <a:ea typeface="ヒラギノ角ゴ Pro W3" pitchFamily="-84" charset="-128"/>
              </a:rPr>
              <a:t>“</a:t>
            </a:r>
            <a:r>
              <a:rPr lang="en-US" altLang="ja-JP" dirty="0">
                <a:ea typeface="ヒラギノ角ゴ Pro W3" pitchFamily="-84" charset="-128"/>
              </a:rPr>
              <a:t>Borrower-Spenders</a:t>
            </a:r>
            <a:r>
              <a:rPr lang="ja-JP" altLang="en-US" dirty="0">
                <a:ea typeface="ヒラギノ角ゴ Pro W3" pitchFamily="-84" charset="-128"/>
              </a:rPr>
              <a:t>”</a:t>
            </a:r>
            <a:r>
              <a:rPr lang="en-US" altLang="ja-JP" dirty="0">
                <a:ea typeface="ヒラギノ角ゴ Pro W3" pitchFamily="-84" charset="-128"/>
              </a:rPr>
              <a:t>) </a:t>
            </a:r>
          </a:p>
          <a:p>
            <a:pPr eaLnBrk="1" hangingPunct="1">
              <a:spcBef>
                <a:spcPct val="70000"/>
              </a:spcBef>
            </a:pPr>
            <a:endParaRPr lang="en-US" altLang="zh-HK" dirty="0">
              <a:ea typeface="ヒラギノ角ゴ Pro W3" pitchFamily="-84" charset="-128"/>
            </a:endParaRPr>
          </a:p>
          <a:p>
            <a:pPr eaLnBrk="1" hangingPunct="1">
              <a:spcBef>
                <a:spcPct val="70000"/>
              </a:spcBef>
            </a:pPr>
            <a:endParaRPr lang="en-US" altLang="zh-HK" dirty="0">
              <a:ea typeface="ヒラギノ角ゴ Pro W3" pitchFamily="-84" charset="-128"/>
            </a:endParaRPr>
          </a:p>
          <a:p>
            <a:pPr eaLnBrk="1" hangingPunct="1">
              <a:spcBef>
                <a:spcPct val="70000"/>
              </a:spcBef>
            </a:pPr>
            <a:endParaRPr lang="en-US" altLang="zh-HK" dirty="0">
              <a:ea typeface="ヒラギノ角ゴ Pro W3" pitchFamily="-84" charset="-128"/>
            </a:endParaRPr>
          </a:p>
          <a:p>
            <a:pPr eaLnBrk="1" hangingPunct="1">
              <a:spcBef>
                <a:spcPct val="70000"/>
              </a:spcBef>
            </a:pPr>
            <a:endParaRPr lang="en-US" altLang="zh-HK" dirty="0">
              <a:ea typeface="ヒラギノ角ゴ Pro W3" pitchFamily="-84" charset="-128"/>
            </a:endParaRPr>
          </a:p>
          <a:p>
            <a:pPr eaLnBrk="1" hangingPunct="1">
              <a:spcBef>
                <a:spcPct val="70000"/>
              </a:spcBef>
            </a:pPr>
            <a:r>
              <a:rPr lang="en-US" altLang="zh-HK" dirty="0">
                <a:ea typeface="ヒラギノ角ゴ Pro W3" pitchFamily="-84" charset="-128"/>
              </a:rPr>
              <a:t>Improves economic efficiency</a:t>
            </a:r>
          </a:p>
        </p:txBody>
      </p:sp>
      <p:sp>
        <p:nvSpPr>
          <p:cNvPr id="6" name="Rectangle 9"/>
          <p:cNvSpPr txBox="1">
            <a:spLocks noChangeArrowheads="1"/>
          </p:cNvSpPr>
          <p:nvPr/>
        </p:nvSpPr>
        <p:spPr>
          <a:xfrm>
            <a:off x="457200" y="2780928"/>
            <a:ext cx="8382000" cy="2088232"/>
          </a:xfrm>
          <a:prstGeom prst="rect">
            <a:avLst/>
          </a:prstGeom>
          <a:ln>
            <a:solidFill>
              <a:schemeClr val="accent1"/>
            </a:solidFill>
          </a:ln>
          <a:extLst>
            <a:ext uri="{FAA26D3D-D897-4be2-8F04-BA451C77F1D7}"/>
          </a:extLst>
        </p:spPr>
        <p:txBody>
          <a:bodyPr vert="horz" numCol="2">
            <a:normAutofit fontScale="92500" lnSpcReduction="10000"/>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533400" indent="-533400">
              <a:buFont typeface="Times"/>
              <a:buNone/>
              <a:defRPr/>
            </a:pPr>
            <a:r>
              <a:rPr lang="en-US" u="sng" dirty="0"/>
              <a:t>Lender-Savers</a:t>
            </a:r>
          </a:p>
          <a:p>
            <a:pPr marL="533400" indent="-533400">
              <a:buFont typeface="Times"/>
              <a:buAutoNum type="arabicPeriod"/>
              <a:defRPr/>
            </a:pPr>
            <a:r>
              <a:rPr lang="en-US" dirty="0"/>
              <a:t>Households</a:t>
            </a:r>
          </a:p>
          <a:p>
            <a:pPr marL="533400" indent="-533400">
              <a:buFont typeface="Times"/>
              <a:buAutoNum type="arabicPeriod"/>
              <a:defRPr/>
            </a:pPr>
            <a:r>
              <a:rPr lang="en-US" dirty="0"/>
              <a:t>Business firms</a:t>
            </a:r>
          </a:p>
          <a:p>
            <a:pPr marL="533400" indent="-533400">
              <a:buFont typeface="Times"/>
              <a:buAutoNum type="arabicPeriod"/>
              <a:defRPr/>
            </a:pPr>
            <a:r>
              <a:rPr lang="en-US" dirty="0"/>
              <a:t>Government</a:t>
            </a:r>
          </a:p>
          <a:p>
            <a:pPr marL="533400" indent="-533400">
              <a:buFont typeface="Times"/>
              <a:buAutoNum type="arabicPeriod"/>
              <a:defRPr/>
            </a:pPr>
            <a:r>
              <a:rPr lang="en-US" dirty="0"/>
              <a:t>Foreigners</a:t>
            </a:r>
          </a:p>
          <a:p>
            <a:pPr marL="533400" indent="-533400">
              <a:buFont typeface="Times"/>
              <a:buNone/>
              <a:defRPr/>
            </a:pPr>
            <a:r>
              <a:rPr lang="en-US" u="sng" dirty="0"/>
              <a:t>Borrower-Spenders</a:t>
            </a:r>
          </a:p>
          <a:p>
            <a:pPr marL="533400" indent="-533400">
              <a:buFont typeface="Times"/>
              <a:buAutoNum type="arabicPeriod"/>
              <a:defRPr/>
            </a:pPr>
            <a:r>
              <a:rPr lang="en-US" dirty="0"/>
              <a:t>Business firms</a:t>
            </a:r>
          </a:p>
          <a:p>
            <a:pPr marL="533400" indent="-533400">
              <a:buFont typeface="Times"/>
              <a:buAutoNum type="arabicPeriod"/>
              <a:defRPr/>
            </a:pPr>
            <a:r>
              <a:rPr lang="en-US" dirty="0"/>
              <a:t>Government</a:t>
            </a:r>
          </a:p>
          <a:p>
            <a:pPr marL="533400" indent="-533400">
              <a:buFont typeface="Times"/>
              <a:buAutoNum type="arabicPeriod"/>
              <a:defRPr/>
            </a:pPr>
            <a:r>
              <a:rPr lang="en-US" dirty="0"/>
              <a:t>Households</a:t>
            </a:r>
          </a:p>
          <a:p>
            <a:pPr marL="533400" indent="-533400">
              <a:buFont typeface="Times"/>
              <a:buAutoNum type="arabicPeriod"/>
              <a:defRPr/>
            </a:pPr>
            <a:r>
              <a:rPr lang="en-US" dirty="0"/>
              <a:t>Foreigners</a:t>
            </a:r>
          </a:p>
        </p:txBody>
      </p:sp>
      <p:sp>
        <p:nvSpPr>
          <p:cNvPr id="10" name="頁尾版面配置區 1"/>
          <p:cNvSpPr>
            <a:spLocks noGrp="1"/>
          </p:cNvSpPr>
          <p:nvPr>
            <p:ph type="ftr" sz="quarter" idx="11"/>
          </p:nvPr>
        </p:nvSpPr>
        <p:spPr>
          <a:xfrm>
            <a:off x="2952574" y="6417310"/>
            <a:ext cx="2465440" cy="365760"/>
          </a:xfrm>
        </p:spPr>
        <p:txBody>
          <a:bodyPr/>
          <a:lstStyle/>
          <a:p>
            <a:r>
              <a:rPr lang="en-US" altLang="zh-HK" dirty="0"/>
              <a:t>EF3333 Chapter 2</a:t>
            </a:r>
            <a:endParaRPr lang="zh-HK" altLang="en-US" dirty="0"/>
          </a:p>
        </p:txBody>
      </p:sp>
      <p:sp>
        <p:nvSpPr>
          <p:cNvPr id="11"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5</a:t>
            </a:fld>
            <a:endParaRPr lang="zh-HK" altLang="en-US" dirty="0"/>
          </a:p>
        </p:txBody>
      </p:sp>
    </p:spTree>
    <p:extLst>
      <p:ext uri="{BB962C8B-B14F-4D97-AF65-F5344CB8AC3E}">
        <p14:creationId xmlns:p14="http://schemas.microsoft.com/office/powerpoint/2010/main" val="3828188811"/>
      </p:ext>
    </p:extLst>
  </p:cSld>
  <p:clrMapOvr>
    <a:masterClrMapping/>
  </p:clrMapOvr>
  <p:transition spd="med">
    <p:wipe dir="r"/>
  </p:transition>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683568" y="404664"/>
            <a:ext cx="7772400" cy="609600"/>
          </a:xfrm>
        </p:spPr>
        <p:txBody>
          <a:bodyPr/>
          <a:lstStyle/>
          <a:p>
            <a:r>
              <a:rPr lang="en-US" altLang="en-US" sz="3200" dirty="0"/>
              <a:t>Summary</a:t>
            </a:r>
          </a:p>
        </p:txBody>
      </p:sp>
      <p:sp>
        <p:nvSpPr>
          <p:cNvPr id="103427" name="Rectangle 3"/>
          <p:cNvSpPr>
            <a:spLocks noGrp="1" noChangeArrowheads="1"/>
          </p:cNvSpPr>
          <p:nvPr>
            <p:ph type="body" idx="1"/>
          </p:nvPr>
        </p:nvSpPr>
        <p:spPr>
          <a:xfrm>
            <a:off x="685800" y="1268760"/>
            <a:ext cx="7772400" cy="5055840"/>
          </a:xfrm>
        </p:spPr>
        <p:txBody>
          <a:bodyPr/>
          <a:lstStyle/>
          <a:p>
            <a:r>
              <a:rPr lang="en-US" altLang="en-US" dirty="0"/>
              <a:t>Overview of Financial Markets</a:t>
            </a:r>
          </a:p>
          <a:p>
            <a:pPr lvl="1"/>
            <a:r>
              <a:rPr lang="en-US" altLang="en-US" dirty="0"/>
              <a:t>Function of Financial Markets</a:t>
            </a:r>
          </a:p>
          <a:p>
            <a:pPr lvl="1"/>
            <a:r>
              <a:rPr lang="en-US" altLang="en-US" dirty="0"/>
              <a:t>Classifications of Financial Markets</a:t>
            </a:r>
          </a:p>
          <a:p>
            <a:pPr lvl="1"/>
            <a:r>
              <a:rPr lang="en-US" altLang="en-US" dirty="0"/>
              <a:t>Internationalization of Financial Market</a:t>
            </a:r>
          </a:p>
          <a:p>
            <a:r>
              <a:rPr lang="en-US" altLang="en-US" dirty="0"/>
              <a:t>Overview of Financial Intermediaries</a:t>
            </a:r>
          </a:p>
          <a:p>
            <a:pPr lvl="1"/>
            <a:r>
              <a:rPr lang="en-US" altLang="en-US" dirty="0"/>
              <a:t>Function of Financial Intermediaries</a:t>
            </a:r>
          </a:p>
          <a:p>
            <a:r>
              <a:rPr lang="en-US" altLang="en-US" dirty="0"/>
              <a:t>Regulatory of Financial Markets</a:t>
            </a:r>
          </a:p>
        </p:txBody>
      </p:sp>
      <p:sp>
        <p:nvSpPr>
          <p:cNvPr id="5" name="頁尾版面配置區 1"/>
          <p:cNvSpPr>
            <a:spLocks noGrp="1"/>
          </p:cNvSpPr>
          <p:nvPr>
            <p:ph type="ftr" sz="quarter" idx="11"/>
          </p:nvPr>
        </p:nvSpPr>
        <p:spPr>
          <a:xfrm>
            <a:off x="2952574" y="6417310"/>
            <a:ext cx="2465440" cy="365760"/>
          </a:xfrm>
        </p:spPr>
        <p:txBody>
          <a:bodyPr/>
          <a:lstStyle/>
          <a:p>
            <a:r>
              <a:rPr lang="en-US" altLang="zh-HK" dirty="0"/>
              <a:t>EF3333 Chapter 2</a:t>
            </a:r>
            <a:endParaRPr lang="zh-HK" altLang="en-US" dirty="0"/>
          </a:p>
        </p:txBody>
      </p:sp>
      <p:sp>
        <p:nvSpPr>
          <p:cNvPr id="6"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50</a:t>
            </a:fld>
            <a:endParaRPr lang="zh-HK" altLang="en-US" dirty="0"/>
          </a:p>
        </p:txBody>
      </p:sp>
    </p:spTree>
    <p:extLst>
      <p:ext uri="{BB962C8B-B14F-4D97-AF65-F5344CB8AC3E}">
        <p14:creationId xmlns:p14="http://schemas.microsoft.com/office/powerpoint/2010/main" val="11494243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3426"/>
                                        </p:tgtEl>
                                        <p:attrNameLst>
                                          <p:attrName>style.visibility</p:attrName>
                                        </p:attrNameLst>
                                      </p:cBhvr>
                                      <p:to>
                                        <p:strVal val="visible"/>
                                      </p:to>
                                    </p:set>
                                    <p:anim calcmode="lin" valueType="num">
                                      <p:cBhvr additive="base">
                                        <p:cTn id="7" dur="500" fill="hold"/>
                                        <p:tgtEl>
                                          <p:spTgt spid="103426"/>
                                        </p:tgtEl>
                                        <p:attrNameLst>
                                          <p:attrName>ppt_x</p:attrName>
                                        </p:attrNameLst>
                                      </p:cBhvr>
                                      <p:tavLst>
                                        <p:tav tm="0">
                                          <p:val>
                                            <p:strVal val="0-#ppt_w/2"/>
                                          </p:val>
                                        </p:tav>
                                        <p:tav tm="100000">
                                          <p:val>
                                            <p:strVal val="#ppt_x"/>
                                          </p:val>
                                        </p:tav>
                                      </p:tavLst>
                                    </p:anim>
                                    <p:anim calcmode="lin" valueType="num">
                                      <p:cBhvr additive="base">
                                        <p:cTn id="8" dur="500" fill="hold"/>
                                        <p:tgtEl>
                                          <p:spTgt spid="10342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3427">
                                            <p:txEl>
                                              <p:pRg st="0" end="0"/>
                                            </p:txEl>
                                          </p:spTgt>
                                        </p:tgtEl>
                                        <p:attrNameLst>
                                          <p:attrName>style.visibility</p:attrName>
                                        </p:attrNameLst>
                                      </p:cBhvr>
                                      <p:to>
                                        <p:strVal val="visible"/>
                                      </p:to>
                                    </p:set>
                                    <p:anim calcmode="lin" valueType="num">
                                      <p:cBhvr additive="base">
                                        <p:cTn id="13" dur="500" fill="hold"/>
                                        <p:tgtEl>
                                          <p:spTgt spid="103427">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3427">
                                            <p:txEl>
                                              <p:pRg st="0" end="0"/>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103427">
                                            <p:txEl>
                                              <p:pRg st="1" end="1"/>
                                            </p:txEl>
                                          </p:spTgt>
                                        </p:tgtEl>
                                        <p:attrNameLst>
                                          <p:attrName>style.visibility</p:attrName>
                                        </p:attrNameLst>
                                      </p:cBhvr>
                                      <p:to>
                                        <p:strVal val="visible"/>
                                      </p:to>
                                    </p:set>
                                    <p:anim calcmode="lin" valueType="num">
                                      <p:cBhvr additive="base">
                                        <p:cTn id="17" dur="500" fill="hold"/>
                                        <p:tgtEl>
                                          <p:spTgt spid="103427">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03427">
                                            <p:txEl>
                                              <p:pRg st="1" end="1"/>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03427">
                                            <p:txEl>
                                              <p:pRg st="2" end="2"/>
                                            </p:txEl>
                                          </p:spTgt>
                                        </p:tgtEl>
                                        <p:attrNameLst>
                                          <p:attrName>style.visibility</p:attrName>
                                        </p:attrNameLst>
                                      </p:cBhvr>
                                      <p:to>
                                        <p:strVal val="visible"/>
                                      </p:to>
                                    </p:set>
                                    <p:anim calcmode="lin" valueType="num">
                                      <p:cBhvr additive="base">
                                        <p:cTn id="21" dur="500" fill="hold"/>
                                        <p:tgtEl>
                                          <p:spTgt spid="103427">
                                            <p:txEl>
                                              <p:pRg st="2" end="2"/>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03427">
                                            <p:txEl>
                                              <p:pRg st="2" end="2"/>
                                            </p:txEl>
                                          </p:spTgt>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03427">
                                            <p:txEl>
                                              <p:pRg st="3" end="3"/>
                                            </p:txEl>
                                          </p:spTgt>
                                        </p:tgtEl>
                                        <p:attrNameLst>
                                          <p:attrName>style.visibility</p:attrName>
                                        </p:attrNameLst>
                                      </p:cBhvr>
                                      <p:to>
                                        <p:strVal val="visible"/>
                                      </p:to>
                                    </p:set>
                                    <p:anim calcmode="lin" valueType="num">
                                      <p:cBhvr additive="base">
                                        <p:cTn id="25" dur="500" fill="hold"/>
                                        <p:tgtEl>
                                          <p:spTgt spid="10342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0342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03427">
                                            <p:txEl>
                                              <p:pRg st="4" end="4"/>
                                            </p:txEl>
                                          </p:spTgt>
                                        </p:tgtEl>
                                        <p:attrNameLst>
                                          <p:attrName>style.visibility</p:attrName>
                                        </p:attrNameLst>
                                      </p:cBhvr>
                                      <p:to>
                                        <p:strVal val="visible"/>
                                      </p:to>
                                    </p:set>
                                    <p:anim calcmode="lin" valueType="num">
                                      <p:cBhvr additive="base">
                                        <p:cTn id="31" dur="500" fill="hold"/>
                                        <p:tgtEl>
                                          <p:spTgt spid="103427">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03427">
                                            <p:txEl>
                                              <p:pRg st="4" end="4"/>
                                            </p:txEl>
                                          </p:spTgt>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03427">
                                            <p:txEl>
                                              <p:pRg st="5" end="5"/>
                                            </p:txEl>
                                          </p:spTgt>
                                        </p:tgtEl>
                                        <p:attrNameLst>
                                          <p:attrName>style.visibility</p:attrName>
                                        </p:attrNameLst>
                                      </p:cBhvr>
                                      <p:to>
                                        <p:strVal val="visible"/>
                                      </p:to>
                                    </p:set>
                                    <p:anim calcmode="lin" valueType="num">
                                      <p:cBhvr additive="base">
                                        <p:cTn id="35" dur="500" fill="hold"/>
                                        <p:tgtEl>
                                          <p:spTgt spid="103427">
                                            <p:txEl>
                                              <p:pRg st="5" end="5"/>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10342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103427">
                                            <p:txEl>
                                              <p:pRg st="6" end="6"/>
                                            </p:txEl>
                                          </p:spTgt>
                                        </p:tgtEl>
                                        <p:attrNameLst>
                                          <p:attrName>style.visibility</p:attrName>
                                        </p:attrNameLst>
                                      </p:cBhvr>
                                      <p:to>
                                        <p:strVal val="visible"/>
                                      </p:to>
                                    </p:set>
                                    <p:anim calcmode="lin" valueType="num">
                                      <p:cBhvr additive="base">
                                        <p:cTn id="41" dur="500" fill="hold"/>
                                        <p:tgtEl>
                                          <p:spTgt spid="103427">
                                            <p:txEl>
                                              <p:pRg st="6" end="6"/>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103427">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6" grpId="0" autoUpdateAnimBg="0"/>
      <p:bldP spid="103427" grpId="0" build="p" autoUpdateAnimBg="0"/>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zh-HK" dirty="0">
                <a:ea typeface="ヒラギノ角ゴ Pro W3" pitchFamily="-84" charset="-128"/>
              </a:rPr>
              <a:t>Segments of Financial Markets</a:t>
            </a:r>
          </a:p>
        </p:txBody>
      </p:sp>
      <p:sp>
        <p:nvSpPr>
          <p:cNvPr id="10243" name="Rectangle 3"/>
          <p:cNvSpPr>
            <a:spLocks noGrp="1" noChangeArrowheads="1"/>
          </p:cNvSpPr>
          <p:nvPr>
            <p:ph sz="quarter" idx="1"/>
          </p:nvPr>
        </p:nvSpPr>
        <p:spPr/>
        <p:txBody>
          <a:bodyPr>
            <a:normAutofit/>
          </a:bodyPr>
          <a:lstStyle/>
          <a:p>
            <a:pPr marL="463550" indent="-463550" eaLnBrk="1" hangingPunct="1">
              <a:lnSpc>
                <a:spcPct val="90000"/>
              </a:lnSpc>
              <a:buFont typeface="Times" pitchFamily="-84" charset="0"/>
              <a:buAutoNum type="arabicPeriod"/>
            </a:pPr>
            <a:r>
              <a:rPr lang="en-US" altLang="zh-HK" dirty="0">
                <a:ea typeface="ヒラギノ角ゴ Pro W3" pitchFamily="-84" charset="-128"/>
              </a:rPr>
              <a:t>Direct Finance</a:t>
            </a:r>
          </a:p>
          <a:p>
            <a:pPr marL="863600" lvl="1" indent="-342900" eaLnBrk="1" hangingPunct="1">
              <a:lnSpc>
                <a:spcPct val="90000"/>
              </a:lnSpc>
            </a:pPr>
            <a:r>
              <a:rPr lang="en-US" altLang="zh-HK" dirty="0">
                <a:ea typeface="ヒラギノ角ゴ Pro W3" pitchFamily="-84" charset="-128"/>
              </a:rPr>
              <a:t>Borrowers borrow directly from lenders in financial markets by selling financial instruments which are claims on the borrower</a:t>
            </a:r>
            <a:r>
              <a:rPr lang="ja-JP" altLang="en-US" dirty="0">
                <a:ea typeface="ヒラギノ角ゴ Pro W3" pitchFamily="-84" charset="-128"/>
              </a:rPr>
              <a:t>’</a:t>
            </a:r>
            <a:r>
              <a:rPr lang="en-US" altLang="ja-JP" dirty="0">
                <a:ea typeface="ヒラギノ角ゴ Pro W3" pitchFamily="-84" charset="-128"/>
              </a:rPr>
              <a:t>s future income or assets</a:t>
            </a:r>
          </a:p>
          <a:p>
            <a:pPr marL="463550" indent="-463550" eaLnBrk="1" hangingPunct="1">
              <a:lnSpc>
                <a:spcPct val="90000"/>
              </a:lnSpc>
              <a:buFont typeface="Times" pitchFamily="-84" charset="0"/>
              <a:buAutoNum type="arabicPeriod"/>
            </a:pPr>
            <a:r>
              <a:rPr lang="en-US" altLang="zh-HK" dirty="0">
                <a:ea typeface="ヒラギノ角ゴ Pro W3" pitchFamily="-84" charset="-128"/>
              </a:rPr>
              <a:t>Indirect Finance</a:t>
            </a:r>
          </a:p>
          <a:p>
            <a:pPr marL="863600" lvl="1" indent="-342900" eaLnBrk="1" hangingPunct="1">
              <a:lnSpc>
                <a:spcPct val="90000"/>
              </a:lnSpc>
            </a:pPr>
            <a:r>
              <a:rPr lang="en-US" altLang="zh-HK" dirty="0">
                <a:ea typeface="ヒラギノ角ゴ Pro W3" pitchFamily="-84" charset="-128"/>
              </a:rPr>
              <a:t>Borrowers borrow indirectly from lenders via financial intermediaries (established to source both loanable funds and loan opportunities) by issuing financial instruments which are claims on the borrower</a:t>
            </a:r>
            <a:r>
              <a:rPr lang="ja-JP" altLang="en-US" dirty="0">
                <a:ea typeface="ヒラギノ角ゴ Pro W3" pitchFamily="-84" charset="-128"/>
              </a:rPr>
              <a:t>’</a:t>
            </a:r>
            <a:r>
              <a:rPr lang="en-US" altLang="ja-JP" dirty="0">
                <a:ea typeface="ヒラギノ角ゴ Pro W3" pitchFamily="-84" charset="-128"/>
              </a:rPr>
              <a:t>s future income or assets</a:t>
            </a:r>
            <a:endParaRPr lang="en-US" altLang="zh-HK" dirty="0">
              <a:ea typeface="ヒラギノ角ゴ Pro W3" pitchFamily="-84" charset="-128"/>
            </a:endParaRPr>
          </a:p>
        </p:txBody>
      </p:sp>
      <p:sp>
        <p:nvSpPr>
          <p:cNvPr id="6" name="頁尾版面配置區 1"/>
          <p:cNvSpPr>
            <a:spLocks noGrp="1"/>
          </p:cNvSpPr>
          <p:nvPr>
            <p:ph type="ftr" sz="quarter" idx="11"/>
          </p:nvPr>
        </p:nvSpPr>
        <p:spPr>
          <a:xfrm>
            <a:off x="2952574" y="6417310"/>
            <a:ext cx="2465440" cy="365760"/>
          </a:xfrm>
        </p:spPr>
        <p:txBody>
          <a:bodyPr/>
          <a:lstStyle/>
          <a:p>
            <a:r>
              <a:rPr lang="en-US" altLang="zh-HK" dirty="0"/>
              <a:t>EF3333 Chapter 2</a:t>
            </a:r>
            <a:endParaRPr lang="zh-HK" altLang="en-US" dirty="0"/>
          </a:p>
        </p:txBody>
      </p:sp>
      <p:sp>
        <p:nvSpPr>
          <p:cNvPr id="7"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6</a:t>
            </a:fld>
            <a:endParaRPr lang="zh-HK" altLang="en-US" dirty="0"/>
          </a:p>
        </p:txBody>
      </p:sp>
    </p:spTree>
    <p:extLst>
      <p:ext uri="{BB962C8B-B14F-4D97-AF65-F5344CB8AC3E}">
        <p14:creationId xmlns:p14="http://schemas.microsoft.com/office/powerpoint/2010/main" val="4059496476"/>
      </p:ext>
    </p:extLst>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noChangeArrowheads="1"/>
          </p:cNvSpPr>
          <p:nvPr>
            <p:ph type="title"/>
          </p:nvPr>
        </p:nvSpPr>
        <p:spPr/>
        <p:txBody>
          <a:bodyPr>
            <a:normAutofit fontScale="90000"/>
          </a:bodyPr>
          <a:lstStyle/>
          <a:p>
            <a:pPr>
              <a:defRPr/>
            </a:pPr>
            <a:r>
              <a:rPr lang="en-US" b="1" dirty="0"/>
              <a:t>Figure 2.1 </a:t>
            </a:r>
            <a:r>
              <a:rPr lang="en-US" dirty="0"/>
              <a:t>Flows of Funds Through the Financial System</a:t>
            </a:r>
          </a:p>
        </p:txBody>
      </p:sp>
      <p:pic>
        <p:nvPicPr>
          <p:cNvPr id="11268" name="Picture 2" descr="fig02_01.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474788"/>
            <a:ext cx="6096000" cy="484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頁尾版面配置區 1"/>
          <p:cNvSpPr>
            <a:spLocks noGrp="1"/>
          </p:cNvSpPr>
          <p:nvPr>
            <p:ph type="ftr" sz="quarter" idx="11"/>
          </p:nvPr>
        </p:nvSpPr>
        <p:spPr>
          <a:xfrm>
            <a:off x="2952574" y="6417310"/>
            <a:ext cx="2465440" cy="365760"/>
          </a:xfrm>
        </p:spPr>
        <p:txBody>
          <a:bodyPr/>
          <a:lstStyle/>
          <a:p>
            <a:r>
              <a:rPr lang="en-US" altLang="zh-HK" dirty="0"/>
              <a:t>EF3333 Chapter 2</a:t>
            </a:r>
            <a:endParaRPr lang="zh-HK" altLang="en-US" dirty="0"/>
          </a:p>
        </p:txBody>
      </p:sp>
      <p:sp>
        <p:nvSpPr>
          <p:cNvPr id="7"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7</a:t>
            </a:fld>
            <a:endParaRPr lang="zh-HK" altLang="en-US" dirty="0"/>
          </a:p>
        </p:txBody>
      </p:sp>
    </p:spTree>
    <p:extLst>
      <p:ext uri="{BB962C8B-B14F-4D97-AF65-F5344CB8AC3E}">
        <p14:creationId xmlns:p14="http://schemas.microsoft.com/office/powerpoint/2010/main" val="3720222616"/>
      </p:ext>
    </p:extLst>
  </p:cSld>
  <p:clrMapOvr>
    <a:masterClrMapping/>
  </p:clrMapOvr>
  <p:transition spd="med">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tLang="zh-HK">
                <a:ea typeface="ヒラギノ角ゴ Pro W3" pitchFamily="-84" charset="-128"/>
              </a:rPr>
              <a:t>Importance of Financial Markets</a:t>
            </a:r>
          </a:p>
        </p:txBody>
      </p:sp>
      <p:sp>
        <p:nvSpPr>
          <p:cNvPr id="12291" name="Rectangle 3"/>
          <p:cNvSpPr>
            <a:spLocks noGrp="1" noChangeArrowheads="1"/>
          </p:cNvSpPr>
          <p:nvPr>
            <p:ph sz="quarter" idx="1"/>
          </p:nvPr>
        </p:nvSpPr>
        <p:spPr/>
        <p:txBody>
          <a:bodyPr/>
          <a:lstStyle/>
          <a:p>
            <a:pPr eaLnBrk="1" hangingPunct="1"/>
            <a:r>
              <a:rPr lang="en-US" altLang="zh-HK" dirty="0">
                <a:ea typeface="ヒラギノ角ゴ Pro W3" pitchFamily="-84" charset="-128"/>
              </a:rPr>
              <a:t>This is important. For example, if you save $1,000, but there are no financial markets, then you can earn no return on this - might as well put the money under your mattress.</a:t>
            </a:r>
          </a:p>
          <a:p>
            <a:pPr eaLnBrk="1" hangingPunct="1"/>
            <a:r>
              <a:rPr lang="en-US" altLang="zh-HK" dirty="0">
                <a:ea typeface="ヒラギノ角ゴ Pro W3" pitchFamily="-84" charset="-128"/>
              </a:rPr>
              <a:t>However, if a carpenter could use that money to buy a new saw (increasing her productivity), then she is willing to pay you some interest for the use of the funds.</a:t>
            </a:r>
          </a:p>
        </p:txBody>
      </p:sp>
      <p:sp>
        <p:nvSpPr>
          <p:cNvPr id="6" name="頁尾版面配置區 1"/>
          <p:cNvSpPr>
            <a:spLocks noGrp="1"/>
          </p:cNvSpPr>
          <p:nvPr>
            <p:ph type="ftr" sz="quarter" idx="11"/>
          </p:nvPr>
        </p:nvSpPr>
        <p:spPr>
          <a:xfrm>
            <a:off x="2952574" y="6417310"/>
            <a:ext cx="2465440" cy="365760"/>
          </a:xfrm>
        </p:spPr>
        <p:txBody>
          <a:bodyPr/>
          <a:lstStyle/>
          <a:p>
            <a:r>
              <a:rPr lang="en-US" altLang="zh-HK" dirty="0"/>
              <a:t>EF3333 Chapter 2</a:t>
            </a:r>
            <a:endParaRPr lang="zh-HK" altLang="en-US" dirty="0"/>
          </a:p>
        </p:txBody>
      </p:sp>
      <p:sp>
        <p:nvSpPr>
          <p:cNvPr id="7"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8</a:t>
            </a:fld>
            <a:endParaRPr lang="zh-HK" altLang="en-US" dirty="0"/>
          </a:p>
        </p:txBody>
      </p:sp>
    </p:spTree>
    <p:extLst>
      <p:ext uri="{BB962C8B-B14F-4D97-AF65-F5344CB8AC3E}">
        <p14:creationId xmlns:p14="http://schemas.microsoft.com/office/powerpoint/2010/main" val="734794476"/>
      </p:ext>
    </p:extLst>
  </p:cSld>
  <p:clrMapOvr>
    <a:masterClrMapping/>
  </p:clrMapOvr>
  <p:transition spd="med">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zh-HK">
                <a:ea typeface="ヒラギノ角ゴ Pro W3" pitchFamily="-84" charset="-128"/>
              </a:rPr>
              <a:t>Importance of Financial Markets</a:t>
            </a:r>
          </a:p>
        </p:txBody>
      </p:sp>
      <p:sp>
        <p:nvSpPr>
          <p:cNvPr id="13315" name="Rectangle 3"/>
          <p:cNvSpPr>
            <a:spLocks noGrp="1" noChangeArrowheads="1"/>
          </p:cNvSpPr>
          <p:nvPr>
            <p:ph sz="quarter" idx="1"/>
          </p:nvPr>
        </p:nvSpPr>
        <p:spPr/>
        <p:txBody>
          <a:bodyPr/>
          <a:lstStyle/>
          <a:p>
            <a:pPr eaLnBrk="1" hangingPunct="1"/>
            <a:r>
              <a:rPr lang="en-US" altLang="zh-HK" dirty="0">
                <a:ea typeface="ヒラギノ角ゴ Pro W3" pitchFamily="-84" charset="-128"/>
              </a:rPr>
              <a:t>Financial markets are critical for producing an efficient allocation of capital, allowing funds to move from people who lack productive investment opportunities to people who have them.</a:t>
            </a:r>
          </a:p>
          <a:p>
            <a:pPr eaLnBrk="1" hangingPunct="1"/>
            <a:r>
              <a:rPr lang="en-US" altLang="zh-HK" dirty="0">
                <a:ea typeface="ヒラギノ角ゴ Pro W3" pitchFamily="-84" charset="-128"/>
              </a:rPr>
              <a:t>Financial markets also improve the well-being of consumers, allowing them to time their purchases better.</a:t>
            </a:r>
          </a:p>
        </p:txBody>
      </p:sp>
      <p:sp>
        <p:nvSpPr>
          <p:cNvPr id="6" name="頁尾版面配置區 1"/>
          <p:cNvSpPr>
            <a:spLocks noGrp="1"/>
          </p:cNvSpPr>
          <p:nvPr>
            <p:ph type="ftr" sz="quarter" idx="11"/>
          </p:nvPr>
        </p:nvSpPr>
        <p:spPr>
          <a:xfrm>
            <a:off x="2952574" y="6417310"/>
            <a:ext cx="2465440" cy="365760"/>
          </a:xfrm>
        </p:spPr>
        <p:txBody>
          <a:bodyPr/>
          <a:lstStyle/>
          <a:p>
            <a:r>
              <a:rPr lang="en-US" altLang="zh-HK" dirty="0"/>
              <a:t>EF3333 Chapter 2</a:t>
            </a:r>
            <a:endParaRPr lang="zh-HK" altLang="en-US" dirty="0"/>
          </a:p>
        </p:txBody>
      </p:sp>
      <p:sp>
        <p:nvSpPr>
          <p:cNvPr id="7" name="投影片編號版面配置區 2"/>
          <p:cNvSpPr>
            <a:spLocks noGrp="1"/>
          </p:cNvSpPr>
          <p:nvPr>
            <p:ph type="sldNum" sz="quarter" idx="12"/>
          </p:nvPr>
        </p:nvSpPr>
        <p:spPr>
          <a:xfrm>
            <a:off x="666574" y="6417310"/>
            <a:ext cx="1981200" cy="365760"/>
          </a:xfrm>
        </p:spPr>
        <p:txBody>
          <a:bodyPr/>
          <a:lstStyle/>
          <a:p>
            <a:fld id="{5B1A9620-B800-45E7-B79A-82A5FFB2554E}" type="slidenum">
              <a:rPr lang="zh-HK" altLang="en-US" smtClean="0"/>
              <a:t>9</a:t>
            </a:fld>
            <a:endParaRPr lang="zh-HK" altLang="en-US" dirty="0"/>
          </a:p>
        </p:txBody>
      </p:sp>
    </p:spTree>
    <p:extLst>
      <p:ext uri="{BB962C8B-B14F-4D97-AF65-F5344CB8AC3E}">
        <p14:creationId xmlns:p14="http://schemas.microsoft.com/office/powerpoint/2010/main" val="3690903087"/>
      </p:ext>
    </p:extLst>
  </p:cSld>
  <p:clrMapOvr>
    <a:masterClrMapping/>
  </p:clrMapOvr>
  <p:transition spd="med">
    <p:wipe dir="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原創">
  <a:themeElements>
    <a:clrScheme name="原創">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原創">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原創">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1171</TotalTime>
  <Words>2991</Words>
  <Application>Microsoft Office PowerPoint</Application>
  <PresentationFormat>如螢幕大小 (4:3)</PresentationFormat>
  <Paragraphs>357</Paragraphs>
  <Slides>50</Slides>
  <Notes>2</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50</vt:i4>
      </vt:variant>
    </vt:vector>
  </HeadingPairs>
  <TitlesOfParts>
    <vt:vector size="60" baseType="lpstr">
      <vt:lpstr>ヒラギノ角ゴ Pro W3</vt:lpstr>
      <vt:lpstr>Arial</vt:lpstr>
      <vt:lpstr>Bookman Old Style</vt:lpstr>
      <vt:lpstr>Calibri</vt:lpstr>
      <vt:lpstr>Gill Sans MT</vt:lpstr>
      <vt:lpstr>Times</vt:lpstr>
      <vt:lpstr>Verdana</vt:lpstr>
      <vt:lpstr>Wingdings</vt:lpstr>
      <vt:lpstr>Wingdings 3</vt:lpstr>
      <vt:lpstr>原創</vt:lpstr>
      <vt:lpstr>PowerPoint 簡報</vt:lpstr>
      <vt:lpstr>PowerPoint 簡報</vt:lpstr>
      <vt:lpstr>Chapter Preview</vt:lpstr>
      <vt:lpstr>Chapter Outline</vt:lpstr>
      <vt:lpstr>Function of Financial Markets </vt:lpstr>
      <vt:lpstr>Segments of Financial Markets</vt:lpstr>
      <vt:lpstr>Figure 2.1 Flows of Funds Through the Financial System</vt:lpstr>
      <vt:lpstr>Importance of Financial Markets</vt:lpstr>
      <vt:lpstr>Importance of Financial Markets</vt:lpstr>
      <vt:lpstr>PowerPoint 簡報</vt:lpstr>
      <vt:lpstr>Structure of Financial Markets</vt:lpstr>
      <vt:lpstr>Structure of Financial Markets</vt:lpstr>
      <vt:lpstr>Structure of Financial Markets</vt:lpstr>
      <vt:lpstr>Structure of Financial Markets</vt:lpstr>
      <vt:lpstr>Classifications of Financial Markets</vt:lpstr>
      <vt:lpstr>Internationalization of Financial Markets</vt:lpstr>
      <vt:lpstr>Internationalization of  Financial Markets</vt:lpstr>
      <vt:lpstr>PowerPoint 簡報</vt:lpstr>
      <vt:lpstr>PowerPoint 簡報</vt:lpstr>
      <vt:lpstr>Internationalization of  Financial Markets</vt:lpstr>
      <vt:lpstr>Chapter Outline</vt:lpstr>
      <vt:lpstr>Function of Financial Intermediaries: Indirect Finance</vt:lpstr>
      <vt:lpstr>Function of Financial Intermediaries: Indirect Finance</vt:lpstr>
      <vt:lpstr>Why Financial Intermediaries Needed</vt:lpstr>
      <vt:lpstr>Function of Financial Intermediaries: Indirect Finance</vt:lpstr>
      <vt:lpstr>Function of Financial Intermediaries: Indirect Finance</vt:lpstr>
      <vt:lpstr>Function of Financial Intermediaries: Indirect Finance</vt:lpstr>
      <vt:lpstr>Function of Financial Intermediaries: Indirect Finance</vt:lpstr>
      <vt:lpstr>PowerPoint 簡報</vt:lpstr>
      <vt:lpstr>PowerPoint 簡報</vt:lpstr>
      <vt:lpstr>PowerPoint 簡報</vt:lpstr>
      <vt:lpstr>Types of Financial Intermediaries: Depository Institutions </vt:lpstr>
      <vt:lpstr>Types of Financial Intermediaries: Contractual Savings Institutions (CSIs)</vt:lpstr>
      <vt:lpstr>Types of Financial Intermediaries:  Investment Intermediaries</vt:lpstr>
      <vt:lpstr>Chapter Outline</vt:lpstr>
      <vt:lpstr>Regulation of  Financial Markets</vt:lpstr>
      <vt:lpstr>Regulation Reason:  Increase Investor Information</vt:lpstr>
      <vt:lpstr>Regulation Reason:  Increase Investor Information</vt:lpstr>
      <vt:lpstr>Regulation Reason: Ensure Soundness of Financial Intermediaries</vt:lpstr>
      <vt:lpstr>PowerPoint 簡報</vt:lpstr>
      <vt:lpstr>Regulation:  Restriction on Entry</vt:lpstr>
      <vt:lpstr>Regulation: Disclosure</vt:lpstr>
      <vt:lpstr>Regulation: Restriction on  Assets and Activities</vt:lpstr>
      <vt:lpstr>Regulation: Deposit Insurance</vt:lpstr>
      <vt:lpstr>Regulation:  Limits on Competition</vt:lpstr>
      <vt:lpstr>Regulation: Restrictions  on Interest Rates</vt:lpstr>
      <vt:lpstr>Regulation Reason:  Improve Monetary Control</vt:lpstr>
      <vt:lpstr>PowerPoint 簡報</vt:lpstr>
      <vt:lpstr>PowerPoint 簡報</vt:lpstr>
      <vt:lpstr>Summary</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hwkot</dc:creator>
  <cp:lastModifiedBy>Mr. HO Wai Ho</cp:lastModifiedBy>
  <cp:revision>77</cp:revision>
  <cp:lastPrinted>2017-08-22T02:42:53Z</cp:lastPrinted>
  <dcterms:created xsi:type="dcterms:W3CDTF">2016-08-05T06:50:51Z</dcterms:created>
  <dcterms:modified xsi:type="dcterms:W3CDTF">2022-01-05T11:09:42Z</dcterms:modified>
</cp:coreProperties>
</file>